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Lst>
  <p:notesMasterIdLst>
    <p:notesMasterId r:id="rId70"/>
  </p:notesMasterIdLst>
  <p:sldIdLst>
    <p:sldId id="321" r:id="rId3"/>
    <p:sldId id="375" r:id="rId4"/>
    <p:sldId id="324" r:id="rId5"/>
    <p:sldId id="378" r:id="rId6"/>
    <p:sldId id="379" r:id="rId7"/>
    <p:sldId id="327" r:id="rId8"/>
    <p:sldId id="330" r:id="rId9"/>
    <p:sldId id="331" r:id="rId10"/>
    <p:sldId id="332" r:id="rId11"/>
    <p:sldId id="337" r:id="rId12"/>
    <p:sldId id="338" r:id="rId13"/>
    <p:sldId id="339" r:id="rId14"/>
    <p:sldId id="340" r:id="rId15"/>
    <p:sldId id="341" r:id="rId16"/>
    <p:sldId id="342" r:id="rId17"/>
    <p:sldId id="343" r:id="rId18"/>
    <p:sldId id="344" r:id="rId19"/>
    <p:sldId id="345" r:id="rId20"/>
    <p:sldId id="346" r:id="rId21"/>
    <p:sldId id="347" r:id="rId22"/>
    <p:sldId id="348" r:id="rId23"/>
    <p:sldId id="349" r:id="rId24"/>
    <p:sldId id="350" r:id="rId25"/>
    <p:sldId id="351" r:id="rId26"/>
    <p:sldId id="352" r:id="rId27"/>
    <p:sldId id="355" r:id="rId28"/>
    <p:sldId id="376" r:id="rId29"/>
    <p:sldId id="353" r:id="rId30"/>
    <p:sldId id="354" r:id="rId31"/>
    <p:sldId id="372" r:id="rId32"/>
    <p:sldId id="356" r:id="rId33"/>
    <p:sldId id="357" r:id="rId34"/>
    <p:sldId id="358" r:id="rId35"/>
    <p:sldId id="359" r:id="rId36"/>
    <p:sldId id="360" r:id="rId37"/>
    <p:sldId id="361" r:id="rId38"/>
    <p:sldId id="362" r:id="rId39"/>
    <p:sldId id="363" r:id="rId40"/>
    <p:sldId id="364" r:id="rId41"/>
    <p:sldId id="365" r:id="rId42"/>
    <p:sldId id="366" r:id="rId43"/>
    <p:sldId id="377" r:id="rId44"/>
    <p:sldId id="381" r:id="rId45"/>
    <p:sldId id="382" r:id="rId46"/>
    <p:sldId id="383" r:id="rId47"/>
    <p:sldId id="384" r:id="rId48"/>
    <p:sldId id="385" r:id="rId49"/>
    <p:sldId id="386" r:id="rId50"/>
    <p:sldId id="387" r:id="rId51"/>
    <p:sldId id="388" r:id="rId52"/>
    <p:sldId id="389" r:id="rId53"/>
    <p:sldId id="390" r:id="rId54"/>
    <p:sldId id="391" r:id="rId55"/>
    <p:sldId id="392" r:id="rId56"/>
    <p:sldId id="402" r:id="rId57"/>
    <p:sldId id="403" r:id="rId58"/>
    <p:sldId id="404" r:id="rId59"/>
    <p:sldId id="393" r:id="rId60"/>
    <p:sldId id="405" r:id="rId61"/>
    <p:sldId id="394" r:id="rId62"/>
    <p:sldId id="395" r:id="rId63"/>
    <p:sldId id="396" r:id="rId64"/>
    <p:sldId id="397" r:id="rId65"/>
    <p:sldId id="399" r:id="rId66"/>
    <p:sldId id="400" r:id="rId67"/>
    <p:sldId id="398" r:id="rId68"/>
    <p:sldId id="401" r:id="rId6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sorterViewPr>
    <p:cViewPr>
      <p:scale>
        <a:sx n="171" d="100"/>
        <a:sy n="171" d="100"/>
      </p:scale>
      <p:origin x="0" y="2652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 Type="http://schemas.openxmlformats.org/officeDocument/2006/relationships/slide" Target="slides/slide5.xml"/><Relationship Id="rId71"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49B6B6-F729-4148-9012-8242F16C0A80}" type="datetimeFigureOut">
              <a:rPr lang="en-US" smtClean="0"/>
              <a:pPr/>
              <a:t>5/24/2018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C9B26A-C5EF-2043-AAF5-9E5E30ABBF79}" type="slidenum">
              <a:rPr lang="en-US" smtClean="0"/>
              <a:pPr/>
              <a:t>‹#›</a:t>
            </a:fld>
            <a:endParaRPr lang="en-US" dirty="0"/>
          </a:p>
        </p:txBody>
      </p:sp>
    </p:spTree>
    <p:extLst>
      <p:ext uri="{BB962C8B-B14F-4D97-AF65-F5344CB8AC3E}">
        <p14:creationId xmlns:p14="http://schemas.microsoft.com/office/powerpoint/2010/main" val="402123758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79BCC34C-8169-C44B-8687-33DF42AE43AF}" type="slidenum">
              <a:rPr lang="en-US"/>
              <a:pPr/>
              <a:t>1</a:t>
            </a:fld>
            <a:endParaRPr lang="en-US" dirty="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endParaRPr lang="en-A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066" name="Rectangle 2"/>
          <p:cNvSpPr>
            <a:spLocks noGrp="1" noChangeArrowheads="1"/>
          </p:cNvSpPr>
          <p:nvPr>
            <p:ph type="ctrTitle"/>
          </p:nvPr>
        </p:nvSpPr>
        <p:spPr>
          <a:xfrm>
            <a:off x="539289" y="2057400"/>
            <a:ext cx="8223711" cy="1143000"/>
          </a:xfrm>
        </p:spPr>
        <p:txBody>
          <a:bodyPr/>
          <a:lstStyle>
            <a:lvl1pPr>
              <a:defRPr>
                <a:solidFill>
                  <a:srgbClr val="1A3170"/>
                </a:solidFill>
              </a:defRPr>
            </a:lvl1pPr>
          </a:lstStyle>
          <a:p>
            <a:pPr lvl="0"/>
            <a:r>
              <a:rPr lang="en-US" noProof="0" smtClean="0"/>
              <a:t>Click to edit Master title style</a:t>
            </a:r>
            <a:endParaRPr lang="en-GB" noProof="0" smtClean="0"/>
          </a:p>
        </p:txBody>
      </p:sp>
      <p:sp>
        <p:nvSpPr>
          <p:cNvPr id="88067" name="Rectangle 3"/>
          <p:cNvSpPr>
            <a:spLocks noGrp="1" noChangeArrowheads="1"/>
          </p:cNvSpPr>
          <p:nvPr>
            <p:ph type="subTitle" idx="1"/>
          </p:nvPr>
        </p:nvSpPr>
        <p:spPr>
          <a:xfrm>
            <a:off x="539289" y="3962400"/>
            <a:ext cx="8223711" cy="1752600"/>
          </a:xfrm>
        </p:spPr>
        <p:txBody>
          <a:bodyPr/>
          <a:lstStyle>
            <a:lvl1pPr marL="0" indent="0" algn="ctr">
              <a:buFont typeface="Times" charset="0"/>
              <a:buNone/>
              <a:defRPr/>
            </a:lvl1pPr>
          </a:lstStyle>
          <a:p>
            <a:pPr lvl="0"/>
            <a:r>
              <a:rPr lang="en-US" noProof="0" smtClean="0"/>
              <a:t>Click to edit Master subtitle style</a:t>
            </a:r>
            <a:endParaRPr lang="en-GB" noProof="0" smtClean="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9900" y="381000"/>
            <a:ext cx="19431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90600" y="381000"/>
            <a:ext cx="56769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AU"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Thursday, May 24, 2018</a:t>
            </a:fld>
            <a:endParaRPr lang="en-US" dirty="0"/>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Thursday, May 24, 2018</a:t>
            </a:fld>
            <a:endParaRPr lang="en-US" dirty="0"/>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AU"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Thursday, May 24, 2018</a:t>
            </a:fld>
            <a:endParaRPr lang="en-US" dirty="0"/>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Thursday, May 24, 2018</a:t>
            </a:fld>
            <a:endParaRPr lang="en-US" dirty="0"/>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Thursday, May 24, 2018</a:t>
            </a:fld>
            <a:endParaRPr lang="en-US" dirty="0"/>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Thursday, May 24, 2018</a:t>
            </a:fld>
            <a:endParaRPr lang="en-US" dirty="0"/>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Thursday, May 24, 2018</a:t>
            </a:fld>
            <a:endParaRPr lang="en-US" dirty="0"/>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AU"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Thursday, May 24, 2018</a:t>
            </a:fld>
            <a:endParaRPr lang="en-US" dirty="0"/>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AU"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AU" dirty="0"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Thursday, May 24, 2018</a:t>
            </a:fld>
            <a:endParaRPr lang="en-US" dirty="0"/>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Thursday, May 24, 2018</a:t>
            </a:fld>
            <a:endParaRPr lang="en-US" dirty="0"/>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AU"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Thursday, May 24, 2018</a:t>
            </a:fld>
            <a:endParaRPr lang="en-US" dirty="0"/>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19200" y="1828800"/>
            <a:ext cx="3657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828800"/>
            <a:ext cx="3657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026"/>
          <p:cNvSpPr>
            <a:spLocks noGrp="1" noChangeArrowheads="1"/>
          </p:cNvSpPr>
          <p:nvPr>
            <p:ph type="title"/>
          </p:nvPr>
        </p:nvSpPr>
        <p:spPr bwMode="auto">
          <a:xfrm>
            <a:off x="434911" y="381000"/>
            <a:ext cx="8328089"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da-DK"/>
          </a:p>
        </p:txBody>
      </p:sp>
      <p:sp>
        <p:nvSpPr>
          <p:cNvPr id="1027" name="Rectangle 1027"/>
          <p:cNvSpPr>
            <a:spLocks noGrp="1" noChangeArrowheads="1"/>
          </p:cNvSpPr>
          <p:nvPr>
            <p:ph type="body" idx="1"/>
          </p:nvPr>
        </p:nvSpPr>
        <p:spPr bwMode="auto">
          <a:xfrm>
            <a:off x="574082" y="1828800"/>
            <a:ext cx="8112718"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da-DK" dirty="0"/>
          </a:p>
        </p:txBody>
      </p:sp>
      <p:sp>
        <p:nvSpPr>
          <p:cNvPr id="87045" name="Rectangle 1029"/>
          <p:cNvSpPr>
            <a:spLocks noChangeArrowheads="1"/>
          </p:cNvSpPr>
          <p:nvPr/>
        </p:nvSpPr>
        <p:spPr bwMode="auto">
          <a:xfrm>
            <a:off x="8001000" y="6426200"/>
            <a:ext cx="533400" cy="304800"/>
          </a:xfrm>
          <a:prstGeom prst="rect">
            <a:avLst/>
          </a:prstGeom>
          <a:noFill/>
          <a:ln>
            <a:noFill/>
          </a:ln>
          <a:effectLst/>
          <a:extLst/>
        </p:spPr>
        <p:txBody>
          <a:bodyPr/>
          <a:lstStyle/>
          <a:p>
            <a:pPr algn="r">
              <a:defRPr/>
            </a:pPr>
            <a:fld id="{27E609A4-9E55-8541-B6A2-2CDBC2C24220}" type="slidenum">
              <a:rPr lang="da-DK" sz="1400" b="0">
                <a:latin typeface="Arial" charset="0"/>
                <a:ea typeface="MS PGothic" charset="0"/>
                <a:cs typeface="MS PGothic" charset="0"/>
              </a:rPr>
              <a:pPr algn="r">
                <a:defRPr/>
              </a:pPr>
              <a:t>‹#›</a:t>
            </a:fld>
            <a:r>
              <a:rPr lang="da-DK" sz="1400" b="0">
                <a:latin typeface="Arial" charset="0"/>
                <a:ea typeface="MS PGothic" charset="0"/>
                <a:cs typeface="MS PGothic" charset="0"/>
              </a:rPr>
              <a:t> </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ctr" rtl="0" eaLnBrk="0" fontAlgn="base" hangingPunct="0">
        <a:spcBef>
          <a:spcPct val="0"/>
        </a:spcBef>
        <a:spcAft>
          <a:spcPct val="0"/>
        </a:spcAft>
        <a:defRPr sz="4400">
          <a:solidFill>
            <a:srgbClr val="44AAC6"/>
          </a:solidFill>
          <a:latin typeface="+mj-lt"/>
          <a:ea typeface="MS PGothic" charset="0"/>
          <a:cs typeface="MS PGothic" charset="0"/>
        </a:defRPr>
      </a:lvl1pPr>
      <a:lvl2pPr algn="ctr" rtl="0" eaLnBrk="0" fontAlgn="base" hangingPunct="0">
        <a:spcBef>
          <a:spcPct val="0"/>
        </a:spcBef>
        <a:spcAft>
          <a:spcPct val="0"/>
        </a:spcAft>
        <a:defRPr sz="4400">
          <a:solidFill>
            <a:srgbClr val="44AAC6"/>
          </a:solidFill>
          <a:latin typeface="Trebuchet MS" charset="0"/>
          <a:ea typeface="MS PGothic" charset="0"/>
          <a:cs typeface="MS PGothic" charset="0"/>
        </a:defRPr>
      </a:lvl2pPr>
      <a:lvl3pPr algn="ctr" rtl="0" eaLnBrk="0" fontAlgn="base" hangingPunct="0">
        <a:spcBef>
          <a:spcPct val="0"/>
        </a:spcBef>
        <a:spcAft>
          <a:spcPct val="0"/>
        </a:spcAft>
        <a:defRPr sz="4400">
          <a:solidFill>
            <a:srgbClr val="44AAC6"/>
          </a:solidFill>
          <a:latin typeface="Trebuchet MS" charset="0"/>
          <a:ea typeface="MS PGothic" charset="0"/>
          <a:cs typeface="MS PGothic" charset="0"/>
        </a:defRPr>
      </a:lvl3pPr>
      <a:lvl4pPr algn="ctr" rtl="0" eaLnBrk="0" fontAlgn="base" hangingPunct="0">
        <a:spcBef>
          <a:spcPct val="0"/>
        </a:spcBef>
        <a:spcAft>
          <a:spcPct val="0"/>
        </a:spcAft>
        <a:defRPr sz="4400">
          <a:solidFill>
            <a:srgbClr val="44AAC6"/>
          </a:solidFill>
          <a:latin typeface="Trebuchet MS" charset="0"/>
          <a:ea typeface="MS PGothic" charset="0"/>
          <a:cs typeface="MS PGothic" charset="0"/>
        </a:defRPr>
      </a:lvl4pPr>
      <a:lvl5pPr algn="ctr" rtl="0" eaLnBrk="0" fontAlgn="base" hangingPunct="0">
        <a:spcBef>
          <a:spcPct val="0"/>
        </a:spcBef>
        <a:spcAft>
          <a:spcPct val="0"/>
        </a:spcAft>
        <a:defRPr sz="4400">
          <a:solidFill>
            <a:srgbClr val="44AAC6"/>
          </a:solidFill>
          <a:latin typeface="Trebuchet MS" charset="0"/>
          <a:ea typeface="MS PGothic" charset="0"/>
          <a:cs typeface="MS PGothic" charset="0"/>
        </a:defRPr>
      </a:lvl5pPr>
      <a:lvl6pPr marL="457200" algn="ctr" rtl="0" eaLnBrk="1" fontAlgn="base" hangingPunct="1">
        <a:spcBef>
          <a:spcPct val="0"/>
        </a:spcBef>
        <a:spcAft>
          <a:spcPct val="0"/>
        </a:spcAft>
        <a:defRPr sz="4400">
          <a:solidFill>
            <a:srgbClr val="A57133"/>
          </a:solidFill>
          <a:latin typeface="Trebuchet MS" charset="0"/>
          <a:ea typeface="ＭＳ Ｐゴシック" charset="0"/>
        </a:defRPr>
      </a:lvl6pPr>
      <a:lvl7pPr marL="914400" algn="ctr" rtl="0" eaLnBrk="1" fontAlgn="base" hangingPunct="1">
        <a:spcBef>
          <a:spcPct val="0"/>
        </a:spcBef>
        <a:spcAft>
          <a:spcPct val="0"/>
        </a:spcAft>
        <a:defRPr sz="4400">
          <a:solidFill>
            <a:srgbClr val="A57133"/>
          </a:solidFill>
          <a:latin typeface="Trebuchet MS" charset="0"/>
          <a:ea typeface="ＭＳ Ｐゴシック" charset="0"/>
        </a:defRPr>
      </a:lvl7pPr>
      <a:lvl8pPr marL="1371600" algn="ctr" rtl="0" eaLnBrk="1" fontAlgn="base" hangingPunct="1">
        <a:spcBef>
          <a:spcPct val="0"/>
        </a:spcBef>
        <a:spcAft>
          <a:spcPct val="0"/>
        </a:spcAft>
        <a:defRPr sz="4400">
          <a:solidFill>
            <a:srgbClr val="A57133"/>
          </a:solidFill>
          <a:latin typeface="Trebuchet MS" charset="0"/>
          <a:ea typeface="ＭＳ Ｐゴシック" charset="0"/>
        </a:defRPr>
      </a:lvl8pPr>
      <a:lvl9pPr marL="1828800" algn="ctr" rtl="0" eaLnBrk="1" fontAlgn="base" hangingPunct="1">
        <a:spcBef>
          <a:spcPct val="0"/>
        </a:spcBef>
        <a:spcAft>
          <a:spcPct val="0"/>
        </a:spcAft>
        <a:defRPr sz="4400">
          <a:solidFill>
            <a:srgbClr val="A57133"/>
          </a:solidFill>
          <a:latin typeface="Trebuchet MS" charset="0"/>
          <a:ea typeface="ＭＳ Ｐゴシック" charset="0"/>
        </a:defRPr>
      </a:lvl9pPr>
    </p:titleStyle>
    <p:bodyStyle>
      <a:lvl1pPr marL="342900" indent="-342900" algn="l" rtl="0" eaLnBrk="0" fontAlgn="base" hangingPunct="0">
        <a:spcBef>
          <a:spcPct val="20000"/>
        </a:spcBef>
        <a:spcAft>
          <a:spcPct val="0"/>
        </a:spcAft>
        <a:buClr>
          <a:srgbClr val="264D8B"/>
        </a:buClr>
        <a:buFont typeface="Times" charset="0"/>
        <a:buChar char="•"/>
        <a:defRPr sz="3200">
          <a:solidFill>
            <a:srgbClr val="1A3170"/>
          </a:solidFill>
          <a:latin typeface="+mn-lt"/>
          <a:ea typeface="MS PGothic" charset="0"/>
          <a:cs typeface="MS PGothic" charset="0"/>
        </a:defRPr>
      </a:lvl1pPr>
      <a:lvl2pPr marL="742950" indent="-285750" algn="l" rtl="0" eaLnBrk="0" fontAlgn="base" hangingPunct="0">
        <a:spcBef>
          <a:spcPct val="20000"/>
        </a:spcBef>
        <a:spcAft>
          <a:spcPct val="0"/>
        </a:spcAft>
        <a:buClr>
          <a:srgbClr val="264D8B"/>
        </a:buClr>
        <a:buChar char="–"/>
        <a:defRPr sz="2800">
          <a:solidFill>
            <a:srgbClr val="1A3170"/>
          </a:solidFill>
          <a:latin typeface="+mn-lt"/>
          <a:ea typeface="MS PGothic" charset="0"/>
          <a:cs typeface="MS PGothic" charset="0"/>
        </a:defRPr>
      </a:lvl2pPr>
      <a:lvl3pPr marL="1143000" indent="-228600" algn="l" rtl="0" eaLnBrk="0" fontAlgn="base" hangingPunct="0">
        <a:spcBef>
          <a:spcPct val="20000"/>
        </a:spcBef>
        <a:spcAft>
          <a:spcPct val="0"/>
        </a:spcAft>
        <a:buClr>
          <a:srgbClr val="264D8B"/>
        </a:buClr>
        <a:buChar char="•"/>
        <a:defRPr sz="2400">
          <a:solidFill>
            <a:srgbClr val="1A3170"/>
          </a:solidFill>
          <a:latin typeface="+mn-lt"/>
          <a:ea typeface="MS PGothic" charset="0"/>
          <a:cs typeface="MS PGothic" charset="0"/>
        </a:defRPr>
      </a:lvl3pPr>
      <a:lvl4pPr marL="1600200" indent="-228600" algn="l" rtl="0" eaLnBrk="0" fontAlgn="base" hangingPunct="0">
        <a:spcBef>
          <a:spcPct val="20000"/>
        </a:spcBef>
        <a:spcAft>
          <a:spcPct val="0"/>
        </a:spcAft>
        <a:buClr>
          <a:srgbClr val="264D8B"/>
        </a:buClr>
        <a:buChar char="–"/>
        <a:defRPr sz="2000">
          <a:solidFill>
            <a:srgbClr val="1A3170"/>
          </a:solidFill>
          <a:latin typeface="+mn-lt"/>
          <a:ea typeface="MS PGothic" charset="0"/>
          <a:cs typeface="MS PGothic" charset="0"/>
        </a:defRPr>
      </a:lvl4pPr>
      <a:lvl5pPr marL="2057400" indent="-228600" algn="l" rtl="0" eaLnBrk="0" fontAlgn="base" hangingPunct="0">
        <a:spcBef>
          <a:spcPct val="20000"/>
        </a:spcBef>
        <a:spcAft>
          <a:spcPct val="0"/>
        </a:spcAft>
        <a:buClr>
          <a:srgbClr val="264D8B"/>
        </a:buClr>
        <a:buChar char="»"/>
        <a:defRPr sz="2000">
          <a:solidFill>
            <a:srgbClr val="1A3170"/>
          </a:solidFill>
          <a:latin typeface="+mn-lt"/>
          <a:ea typeface="MS PGothic" charset="0"/>
          <a:cs typeface="MS PGothic" charset="0"/>
        </a:defRPr>
      </a:lvl5pPr>
      <a:lvl6pPr marL="2514600" indent="-228600" algn="l" rtl="0" eaLnBrk="1" fontAlgn="base" hangingPunct="1">
        <a:spcBef>
          <a:spcPct val="20000"/>
        </a:spcBef>
        <a:spcAft>
          <a:spcPct val="0"/>
        </a:spcAft>
        <a:buClr>
          <a:srgbClr val="264D8B"/>
        </a:buClr>
        <a:buChar char="»"/>
        <a:defRPr sz="2000">
          <a:solidFill>
            <a:srgbClr val="1A3170"/>
          </a:solidFill>
          <a:latin typeface="+mn-lt"/>
          <a:ea typeface="+mn-ea"/>
        </a:defRPr>
      </a:lvl6pPr>
      <a:lvl7pPr marL="2971800" indent="-228600" algn="l" rtl="0" eaLnBrk="1" fontAlgn="base" hangingPunct="1">
        <a:spcBef>
          <a:spcPct val="20000"/>
        </a:spcBef>
        <a:spcAft>
          <a:spcPct val="0"/>
        </a:spcAft>
        <a:buClr>
          <a:srgbClr val="264D8B"/>
        </a:buClr>
        <a:buChar char="»"/>
        <a:defRPr sz="2000">
          <a:solidFill>
            <a:srgbClr val="1A3170"/>
          </a:solidFill>
          <a:latin typeface="+mn-lt"/>
          <a:ea typeface="+mn-ea"/>
        </a:defRPr>
      </a:lvl7pPr>
      <a:lvl8pPr marL="3429000" indent="-228600" algn="l" rtl="0" eaLnBrk="1" fontAlgn="base" hangingPunct="1">
        <a:spcBef>
          <a:spcPct val="20000"/>
        </a:spcBef>
        <a:spcAft>
          <a:spcPct val="0"/>
        </a:spcAft>
        <a:buClr>
          <a:srgbClr val="264D8B"/>
        </a:buClr>
        <a:buChar char="»"/>
        <a:defRPr sz="2000">
          <a:solidFill>
            <a:srgbClr val="1A3170"/>
          </a:solidFill>
          <a:latin typeface="+mn-lt"/>
          <a:ea typeface="+mn-ea"/>
        </a:defRPr>
      </a:lvl8pPr>
      <a:lvl9pPr marL="3886200" indent="-228600" algn="l" rtl="0" eaLnBrk="1" fontAlgn="base" hangingPunct="1">
        <a:spcBef>
          <a:spcPct val="20000"/>
        </a:spcBef>
        <a:spcAft>
          <a:spcPct val="0"/>
        </a:spcAft>
        <a:buClr>
          <a:srgbClr val="264D8B"/>
        </a:buClr>
        <a:buChar char="»"/>
        <a:defRPr sz="2000">
          <a:solidFill>
            <a:srgbClr val="1A3170"/>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AU"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Thursday, May 24, 2018</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http://www.youtube.com/watch?v=m1PS8IR6Td0" TargetMode="External"/><Relationship Id="rId2" Type="http://schemas.openxmlformats.org/officeDocument/2006/relationships/hyperlink" Target="http://www.youtube.com/watch?v=t8g-iYGHpEA" TargetMode="External"/><Relationship Id="rId1" Type="http://schemas.openxmlformats.org/officeDocument/2006/relationships/slideLayout" Target="../slideLayouts/slideLayout13.xml"/><Relationship Id="rId5" Type="http://schemas.openxmlformats.org/officeDocument/2006/relationships/hyperlink" Target="https://www.youtube.com/watch?v=14oa9QBT5Js&amp;t=98s" TargetMode="External"/><Relationship Id="rId4" Type="http://schemas.openxmlformats.org/officeDocument/2006/relationships/hyperlink" Target="https://www.youtube.com/watch?v=BeoCbJPuvSE"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hyperlink" Target="https://docs.oracle.com/javase/tutorial/collections/interfaces/order.html" TargetMode="Externa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hyperlink" Target="https://en.wikipedia.org/wiki/Counting_sort" TargetMode="Externa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1371600"/>
            <a:ext cx="8458200" cy="1927225"/>
          </a:xfrm>
        </p:spPr>
        <p:txBody>
          <a:bodyPr/>
          <a:lstStyle/>
          <a:p>
            <a:r>
              <a:rPr lang="en-AU" sz="5200" b="1" dirty="0" smtClean="0"/>
              <a:t>algorithms (SORTING)</a:t>
            </a:r>
            <a:endParaRPr lang="en-US" sz="5200" b="1" dirty="0"/>
          </a:p>
        </p:txBody>
      </p:sp>
      <p:sp>
        <p:nvSpPr>
          <p:cNvPr id="16387" name="Rectangle 3"/>
          <p:cNvSpPr>
            <a:spLocks noGrp="1" noChangeArrowheads="1"/>
          </p:cNvSpPr>
          <p:nvPr>
            <p:ph type="subTitle" idx="1"/>
          </p:nvPr>
        </p:nvSpPr>
        <p:spPr/>
        <p:txBody>
          <a:bodyPr/>
          <a:lstStyle/>
          <a:p>
            <a:pPr eaLnBrk="1" hangingPunct="1">
              <a:lnSpc>
                <a:spcPct val="90000"/>
              </a:lnSpc>
            </a:pPr>
            <a:r>
              <a:rPr lang="en-US" dirty="0" smtClean="0"/>
              <a:t>CITS1001</a:t>
            </a:r>
          </a:p>
        </p:txBody>
      </p:sp>
    </p:spTree>
    <p:extLst>
      <p:ext uri="{BB962C8B-B14F-4D97-AF65-F5344CB8AC3E}">
        <p14:creationId xmlns:p14="http://schemas.microsoft.com/office/powerpoint/2010/main" val="4000653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3F457E49-97B2-FF4B-82AE-DBEE8621EC19}" type="slidenum">
              <a:rPr lang="en-AU" sz="1400"/>
              <a:pPr/>
              <a:t>10</a:t>
            </a:fld>
            <a:endParaRPr lang="en-AU" sz="1400" dirty="0"/>
          </a:p>
        </p:txBody>
      </p:sp>
      <p:sp>
        <p:nvSpPr>
          <p:cNvPr id="28675"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Performance of linear search</a:t>
            </a:r>
            <a:endParaRPr lang="en-AU" dirty="0">
              <a:latin typeface="Times New Roman" charset="0"/>
              <a:ea typeface="ＭＳ Ｐゴシック" charset="0"/>
              <a:cs typeface="ＭＳ Ｐゴシック" charset="0"/>
            </a:endParaRPr>
          </a:p>
        </p:txBody>
      </p:sp>
      <p:sp>
        <p:nvSpPr>
          <p:cNvPr id="28676" name="Rectangle 3"/>
          <p:cNvSpPr>
            <a:spLocks noGrp="1" noChangeArrowheads="1"/>
          </p:cNvSpPr>
          <p:nvPr>
            <p:ph type="body" idx="1"/>
          </p:nvPr>
        </p:nvSpPr>
        <p:spPr/>
        <p:txBody>
          <a:bodyPr/>
          <a:lstStyle/>
          <a:p>
            <a:r>
              <a:rPr lang="en-US" dirty="0">
                <a:latin typeface="Times New Roman" charset="0"/>
                <a:ea typeface="ＭＳ Ｐゴシック" charset="0"/>
                <a:cs typeface="ＭＳ Ｐゴシック" charset="0"/>
              </a:rPr>
              <a:t>How fast does linear search work on an </a:t>
            </a:r>
            <a:r>
              <a:rPr lang="en-US" dirty="0" smtClean="0">
                <a:latin typeface="Times New Roman" charset="0"/>
                <a:ea typeface="ＭＳ Ｐゴシック" charset="0"/>
                <a:cs typeface="ＭＳ Ｐゴシック" charset="0"/>
              </a:rPr>
              <a:t>collection of </a:t>
            </a:r>
            <a:r>
              <a:rPr lang="en-US" i="1" dirty="0">
                <a:latin typeface="Times New Roman" charset="0"/>
                <a:ea typeface="ＭＳ Ｐゴシック" charset="0"/>
                <a:cs typeface="ＭＳ Ｐゴシック" charset="0"/>
              </a:rPr>
              <a:t>n</a:t>
            </a:r>
            <a:r>
              <a:rPr lang="en-US" dirty="0">
                <a:latin typeface="Times New Roman" charset="0"/>
                <a:ea typeface="ＭＳ Ｐゴシック" charset="0"/>
                <a:cs typeface="ＭＳ Ｐゴシック" charset="0"/>
              </a:rPr>
              <a:t> items?</a:t>
            </a:r>
          </a:p>
          <a:p>
            <a:r>
              <a:rPr lang="en-US" dirty="0">
                <a:latin typeface="Times New Roman" charset="0"/>
                <a:ea typeface="ＭＳ Ｐゴシック" charset="0"/>
                <a:cs typeface="ＭＳ Ｐゴシック" charset="0"/>
              </a:rPr>
              <a:t>We can identify three situations</a:t>
            </a:r>
          </a:p>
          <a:p>
            <a:pPr lvl="1"/>
            <a:r>
              <a:rPr lang="en-US" dirty="0">
                <a:latin typeface="Times New Roman" charset="0"/>
                <a:ea typeface="ＭＳ Ｐゴシック" charset="0"/>
              </a:rPr>
              <a:t>Best case, when the input is the most convenient possible</a:t>
            </a:r>
          </a:p>
          <a:p>
            <a:pPr lvl="1"/>
            <a:r>
              <a:rPr lang="en-US" dirty="0">
                <a:latin typeface="Times New Roman" charset="0"/>
                <a:ea typeface="ＭＳ Ｐゴシック" charset="0"/>
              </a:rPr>
              <a:t>Worst case, when the input is the least convenient possible</a:t>
            </a:r>
          </a:p>
          <a:p>
            <a:pPr lvl="1"/>
            <a:r>
              <a:rPr lang="en-US" dirty="0">
                <a:latin typeface="Times New Roman" charset="0"/>
                <a:ea typeface="ＭＳ Ｐゴシック" charset="0"/>
              </a:rPr>
              <a:t>Average case, averaged over all the inputs</a:t>
            </a:r>
          </a:p>
          <a:p>
            <a:r>
              <a:rPr lang="en-US" dirty="0">
                <a:latin typeface="Times New Roman" charset="0"/>
                <a:ea typeface="ＭＳ Ｐゴシック" charset="0"/>
                <a:cs typeface="ＭＳ Ｐゴシック" charset="0"/>
              </a:rPr>
              <a:t>In the </a:t>
            </a:r>
            <a:r>
              <a:rPr lang="en-US" i="1" dirty="0">
                <a:latin typeface="Times New Roman" charset="0"/>
                <a:ea typeface="ＭＳ Ｐゴシック" charset="0"/>
                <a:cs typeface="ＭＳ Ｐゴシック" charset="0"/>
              </a:rPr>
              <a:t>best</a:t>
            </a:r>
            <a:r>
              <a:rPr lang="en-US" dirty="0">
                <a:latin typeface="Times New Roman" charset="0"/>
                <a:ea typeface="ＭＳ Ｐゴシック" charset="0"/>
                <a:cs typeface="ＭＳ Ｐゴシック" charset="0"/>
              </a:rPr>
              <a:t> case, linear search finds the item at the first position of the array, so it performs one comparison</a:t>
            </a:r>
          </a:p>
          <a:p>
            <a:r>
              <a:rPr lang="en-US" dirty="0">
                <a:latin typeface="Times New Roman" charset="0"/>
                <a:ea typeface="ＭＳ Ｐゴシック" charset="0"/>
                <a:cs typeface="ＭＳ Ｐゴシック" charset="0"/>
              </a:rPr>
              <a:t>In the </a:t>
            </a:r>
            <a:r>
              <a:rPr lang="en-US" i="1" dirty="0">
                <a:latin typeface="Times New Roman" charset="0"/>
                <a:ea typeface="ＭＳ Ｐゴシック" charset="0"/>
                <a:cs typeface="ＭＳ Ｐゴシック" charset="0"/>
              </a:rPr>
              <a:t>worst</a:t>
            </a:r>
            <a:r>
              <a:rPr lang="en-US" dirty="0">
                <a:latin typeface="Times New Roman" charset="0"/>
                <a:ea typeface="ＭＳ Ｐゴシック" charset="0"/>
                <a:cs typeface="ＭＳ Ｐゴシック" charset="0"/>
              </a:rPr>
              <a:t> case, linear search does not find the </a:t>
            </a:r>
            <a:r>
              <a:rPr lang="en-US" dirty="0" smtClean="0">
                <a:latin typeface="Times New Roman" charset="0"/>
                <a:ea typeface="ＭＳ Ｐゴシック" charset="0"/>
                <a:cs typeface="ＭＳ Ｐゴシック" charset="0"/>
              </a:rPr>
              <a:t>item, </a:t>
            </a:r>
            <a:r>
              <a:rPr lang="en-US" dirty="0">
                <a:latin typeface="Times New Roman" charset="0"/>
                <a:ea typeface="ＭＳ Ｐゴシック" charset="0"/>
                <a:cs typeface="ＭＳ Ｐゴシック" charset="0"/>
              </a:rPr>
              <a:t>so i</a:t>
            </a:r>
            <a:r>
              <a:rPr lang="en-US" dirty="0" smtClean="0">
                <a:latin typeface="Times New Roman" charset="0"/>
                <a:ea typeface="ＭＳ Ｐゴシック" charset="0"/>
                <a:cs typeface="ＭＳ Ｐゴシック" charset="0"/>
              </a:rPr>
              <a:t>t performs </a:t>
            </a:r>
            <a:r>
              <a:rPr lang="en-US" i="1" dirty="0">
                <a:latin typeface="Times New Roman" charset="0"/>
                <a:ea typeface="ＭＳ Ｐゴシック" charset="0"/>
                <a:cs typeface="ＭＳ Ｐゴシック" charset="0"/>
              </a:rPr>
              <a:t>n</a:t>
            </a:r>
            <a:r>
              <a:rPr lang="en-US" dirty="0">
                <a:latin typeface="Times New Roman" charset="0"/>
                <a:ea typeface="ＭＳ Ｐゴシック" charset="0"/>
                <a:cs typeface="ＭＳ Ｐゴシック" charset="0"/>
              </a:rPr>
              <a:t> comparisons unsuccessfully</a:t>
            </a:r>
          </a:p>
          <a:p>
            <a:r>
              <a:rPr lang="en-US" dirty="0">
                <a:latin typeface="Times New Roman" charset="0"/>
                <a:ea typeface="ＭＳ Ｐゴシック" charset="0"/>
                <a:cs typeface="ＭＳ Ｐゴシック" charset="0"/>
              </a:rPr>
              <a:t>To calculate the </a:t>
            </a:r>
            <a:r>
              <a:rPr lang="en-US" i="1" dirty="0">
                <a:latin typeface="Times New Roman" charset="0"/>
                <a:ea typeface="ＭＳ Ｐゴシック" charset="0"/>
                <a:cs typeface="ＭＳ Ｐゴシック" charset="0"/>
              </a:rPr>
              <a:t>average</a:t>
            </a:r>
            <a:r>
              <a:rPr lang="en-US" dirty="0">
                <a:latin typeface="Times New Roman" charset="0"/>
                <a:ea typeface="ＭＳ Ｐゴシック" charset="0"/>
                <a:cs typeface="ＭＳ Ｐゴシック" charset="0"/>
              </a:rPr>
              <a:t> case </a:t>
            </a:r>
            <a:r>
              <a:rPr lang="en-US" dirty="0" smtClean="0">
                <a:latin typeface="Times New Roman" charset="0"/>
                <a:ea typeface="ＭＳ Ｐゴシック" charset="0"/>
                <a:cs typeface="ＭＳ Ｐゴシック" charset="0"/>
              </a:rPr>
              <a:t>performance, </a:t>
            </a:r>
            <a:r>
              <a:rPr lang="en-US" dirty="0">
                <a:latin typeface="Times New Roman" charset="0"/>
                <a:ea typeface="ＭＳ Ｐゴシック" charset="0"/>
                <a:cs typeface="ＭＳ Ｐゴシック" charset="0"/>
              </a:rPr>
              <a:t>we would need some problem-specific assumptions about the input data</a:t>
            </a:r>
            <a:endParaRPr lang="en-AU" dirty="0">
              <a:latin typeface="Times New Roman" charset="0"/>
              <a:ea typeface="ＭＳ Ｐゴシック" charset="0"/>
              <a:cs typeface="ＭＳ Ｐゴシック" charset="0"/>
            </a:endParaRPr>
          </a:p>
        </p:txBody>
      </p:sp>
    </p:spTree>
    <p:extLst>
      <p:ext uri="{BB962C8B-B14F-4D97-AF65-F5344CB8AC3E}">
        <p14:creationId xmlns:p14="http://schemas.microsoft.com/office/powerpoint/2010/main" val="15631226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0C85F40-04F8-6840-A59D-58D34BD146AF}" type="slidenum">
              <a:rPr lang="en-AU" sz="1400"/>
              <a:pPr/>
              <a:t>11</a:t>
            </a:fld>
            <a:endParaRPr lang="en-AU" sz="1400" dirty="0"/>
          </a:p>
        </p:txBody>
      </p:sp>
      <p:sp>
        <p:nvSpPr>
          <p:cNvPr id="29699"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Linear search is too slow</a:t>
            </a:r>
            <a:endParaRPr lang="en-AU" dirty="0">
              <a:latin typeface="Times New Roman" charset="0"/>
              <a:ea typeface="ＭＳ Ｐゴシック" charset="0"/>
              <a:cs typeface="ＭＳ Ｐゴシック" charset="0"/>
            </a:endParaRPr>
          </a:p>
        </p:txBody>
      </p:sp>
      <p:sp>
        <p:nvSpPr>
          <p:cNvPr id="29700" name="Rectangle 3"/>
          <p:cNvSpPr>
            <a:spLocks noGrp="1" noChangeArrowheads="1"/>
          </p:cNvSpPr>
          <p:nvPr>
            <p:ph type="body" idx="1"/>
          </p:nvPr>
        </p:nvSpPr>
        <p:spPr/>
        <p:txBody>
          <a:bodyPr/>
          <a:lstStyle/>
          <a:p>
            <a:r>
              <a:rPr lang="en-US" dirty="0" smtClean="0">
                <a:latin typeface="Times New Roman" charset="0"/>
                <a:ea typeface="ＭＳ Ｐゴシック" charset="0"/>
                <a:cs typeface="ＭＳ Ｐゴシック" charset="0"/>
              </a:rPr>
              <a:t>For </a:t>
            </a:r>
            <a:r>
              <a:rPr lang="en-US" dirty="0">
                <a:latin typeface="Times New Roman" charset="0"/>
                <a:ea typeface="ＭＳ Ｐゴシック" charset="0"/>
                <a:cs typeface="ＭＳ Ｐゴシック" charset="0"/>
              </a:rPr>
              <a:t>very large amounts of data, </a:t>
            </a:r>
            <a:r>
              <a:rPr lang="en-US" dirty="0" smtClean="0">
                <a:latin typeface="Times New Roman" charset="0"/>
                <a:ea typeface="ＭＳ Ｐゴシック" charset="0"/>
                <a:cs typeface="ＭＳ Ｐゴシック" charset="0"/>
              </a:rPr>
              <a:t>linear </a:t>
            </a:r>
            <a:r>
              <a:rPr lang="en-US" dirty="0">
                <a:latin typeface="Times New Roman" charset="0"/>
                <a:ea typeface="ＭＳ Ｐゴシック" charset="0"/>
                <a:cs typeface="ＭＳ Ｐゴシック" charset="0"/>
              </a:rPr>
              <a:t>search is not feasible</a:t>
            </a:r>
          </a:p>
          <a:p>
            <a:r>
              <a:rPr lang="en-US" dirty="0">
                <a:latin typeface="Times New Roman" charset="0"/>
                <a:ea typeface="ＭＳ Ｐゴシック" charset="0"/>
                <a:cs typeface="ＭＳ Ｐゴシック" charset="0"/>
              </a:rPr>
              <a:t>For example, we can view </a:t>
            </a:r>
            <a:r>
              <a:rPr lang="en-US" dirty="0" smtClean="0">
                <a:latin typeface="Times New Roman" charset="0"/>
                <a:ea typeface="ＭＳ Ｐゴシック" charset="0"/>
                <a:cs typeface="ＭＳ Ｐゴシック" charset="0"/>
              </a:rPr>
              <a:t>a telephone </a:t>
            </a:r>
            <a:r>
              <a:rPr lang="en-US" dirty="0">
                <a:latin typeface="Times New Roman" charset="0"/>
                <a:ea typeface="ＭＳ Ｐゴシック" charset="0"/>
                <a:cs typeface="ＭＳ Ｐゴシック" charset="0"/>
              </a:rPr>
              <a:t>directory as a very large array of objects, </a:t>
            </a:r>
            <a:r>
              <a:rPr lang="en-US" dirty="0" smtClean="0">
                <a:latin typeface="Times New Roman" charset="0"/>
                <a:ea typeface="ＭＳ Ｐゴシック" charset="0"/>
                <a:cs typeface="ＭＳ Ｐゴシック" charset="0"/>
              </a:rPr>
              <a:t>each consisting </a:t>
            </a:r>
            <a:r>
              <a:rPr lang="en-US" dirty="0">
                <a:latin typeface="Times New Roman" charset="0"/>
                <a:ea typeface="ＭＳ Ｐゴシック" charset="0"/>
                <a:cs typeface="ＭＳ Ｐゴシック" charset="0"/>
              </a:rPr>
              <a:t>of a name and a number</a:t>
            </a:r>
          </a:p>
          <a:p>
            <a:pPr lvl="1"/>
            <a:r>
              <a:rPr lang="en-US" dirty="0">
                <a:latin typeface="Times New Roman" charset="0"/>
                <a:ea typeface="ＭＳ Ｐゴシック" charset="0"/>
              </a:rPr>
              <a:t>If you are asked to find out which person has phone number 9388 </a:t>
            </a:r>
            <a:r>
              <a:rPr lang="en-US" dirty="0" smtClean="0">
                <a:latin typeface="Times New Roman" charset="0"/>
                <a:ea typeface="ＭＳ Ｐゴシック" charset="0"/>
              </a:rPr>
              <a:t>6105, </a:t>
            </a:r>
            <a:r>
              <a:rPr lang="en-US" dirty="0">
                <a:latin typeface="Times New Roman" charset="0"/>
                <a:ea typeface="ＭＳ Ｐゴシック" charset="0"/>
              </a:rPr>
              <a:t>how long would it take you to do this by linear search?</a:t>
            </a:r>
          </a:p>
          <a:p>
            <a:r>
              <a:rPr lang="en-US" dirty="0">
                <a:latin typeface="Times New Roman" charset="0"/>
                <a:ea typeface="ＭＳ Ｐゴシック" charset="0"/>
                <a:cs typeface="ＭＳ Ｐゴシック" charset="0"/>
              </a:rPr>
              <a:t>However, if I ask you to find out the phone number of a specific person, then you can do it much, much faster</a:t>
            </a:r>
          </a:p>
          <a:p>
            <a:pPr lvl="1"/>
            <a:r>
              <a:rPr lang="en-US" dirty="0">
                <a:latin typeface="Times New Roman" charset="0"/>
                <a:ea typeface="ＭＳ Ｐゴシック" charset="0"/>
              </a:rPr>
              <a:t>How do you do it?</a:t>
            </a:r>
          </a:p>
          <a:p>
            <a:pPr lvl="1"/>
            <a:r>
              <a:rPr lang="en-US" dirty="0">
                <a:latin typeface="Times New Roman" charset="0"/>
                <a:ea typeface="ＭＳ Ｐゴシック" charset="0"/>
              </a:rPr>
              <a:t>How can we program a computer to do this?</a:t>
            </a:r>
            <a:endParaRPr lang="en-AU" dirty="0">
              <a:latin typeface="Times New Roman" charset="0"/>
              <a:ea typeface="ＭＳ Ｐゴシック" charset="0"/>
            </a:endParaRPr>
          </a:p>
        </p:txBody>
      </p:sp>
    </p:spTree>
    <p:extLst>
      <p:ext uri="{BB962C8B-B14F-4D97-AF65-F5344CB8AC3E}">
        <p14:creationId xmlns:p14="http://schemas.microsoft.com/office/powerpoint/2010/main" val="25800486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8E954C9B-1ED1-5442-99E0-01C629A452F5}" type="slidenum">
              <a:rPr lang="en-AU" sz="1400"/>
              <a:pPr/>
              <a:t>12</a:t>
            </a:fld>
            <a:endParaRPr lang="en-AU" sz="1400" dirty="0"/>
          </a:p>
        </p:txBody>
      </p:sp>
      <p:sp>
        <p:nvSpPr>
          <p:cNvPr id="30723"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Sorted </a:t>
            </a:r>
            <a:r>
              <a:rPr lang="en-US" dirty="0" smtClean="0">
                <a:latin typeface="Times New Roman" charset="0"/>
                <a:ea typeface="ＭＳ Ｐゴシック" charset="0"/>
                <a:cs typeface="ＭＳ Ｐゴシック" charset="0"/>
              </a:rPr>
              <a:t>collections</a:t>
            </a:r>
            <a:endParaRPr lang="en-AU" dirty="0">
              <a:latin typeface="Times New Roman" charset="0"/>
              <a:ea typeface="ＭＳ Ｐゴシック" charset="0"/>
              <a:cs typeface="ＭＳ Ｐゴシック" charset="0"/>
            </a:endParaRPr>
          </a:p>
        </p:txBody>
      </p:sp>
      <p:sp>
        <p:nvSpPr>
          <p:cNvPr id="30724" name="Rectangle 3"/>
          <p:cNvSpPr>
            <a:spLocks noGrp="1" noChangeArrowheads="1"/>
          </p:cNvSpPr>
          <p:nvPr>
            <p:ph type="body" idx="1"/>
          </p:nvPr>
        </p:nvSpPr>
        <p:spPr/>
        <p:txBody>
          <a:bodyPr/>
          <a:lstStyle/>
          <a:p>
            <a:pPr>
              <a:lnSpc>
                <a:spcPct val="90000"/>
              </a:lnSpc>
            </a:pPr>
            <a:r>
              <a:rPr lang="en-US" dirty="0">
                <a:latin typeface="Times New Roman" charset="0"/>
                <a:ea typeface="ＭＳ Ｐゴシック" charset="0"/>
                <a:cs typeface="ＭＳ Ｐゴシック" charset="0"/>
              </a:rPr>
              <a:t>The reason that </a:t>
            </a:r>
          </a:p>
          <a:p>
            <a:pPr lvl="2">
              <a:lnSpc>
                <a:spcPct val="90000"/>
              </a:lnSpc>
            </a:pPr>
            <a:endParaRPr lang="en-US" dirty="0">
              <a:latin typeface="Times New Roman" charset="0"/>
              <a:ea typeface="ＭＳ Ｐゴシック" charset="0"/>
            </a:endParaRPr>
          </a:p>
          <a:p>
            <a:pPr lvl="2">
              <a:lnSpc>
                <a:spcPct val="90000"/>
              </a:lnSpc>
            </a:pPr>
            <a:endParaRPr lang="en-US" dirty="0">
              <a:latin typeface="Times New Roman" charset="0"/>
              <a:ea typeface="ＭＳ Ｐゴシック" charset="0"/>
            </a:endParaRPr>
          </a:p>
          <a:p>
            <a:pPr lvl="1">
              <a:lnSpc>
                <a:spcPct val="90000"/>
              </a:lnSpc>
              <a:buFontTx/>
              <a:buNone/>
            </a:pPr>
            <a:r>
              <a:rPr lang="en-US" sz="2400" dirty="0">
                <a:latin typeface="Times New Roman" charset="0"/>
                <a:ea typeface="ＭＳ Ｐゴシック" charset="0"/>
              </a:rPr>
              <a:t>is quick, while</a:t>
            </a:r>
          </a:p>
          <a:p>
            <a:pPr>
              <a:lnSpc>
                <a:spcPct val="90000"/>
              </a:lnSpc>
            </a:pPr>
            <a:endParaRPr lang="en-US" dirty="0">
              <a:latin typeface="Times New Roman" charset="0"/>
              <a:ea typeface="ＭＳ Ｐゴシック" charset="0"/>
              <a:cs typeface="ＭＳ Ｐゴシック" charset="0"/>
            </a:endParaRPr>
          </a:p>
          <a:p>
            <a:pPr>
              <a:lnSpc>
                <a:spcPct val="90000"/>
              </a:lnSpc>
            </a:pPr>
            <a:endParaRPr lang="en-US" dirty="0">
              <a:latin typeface="Times New Roman" charset="0"/>
              <a:ea typeface="ＭＳ Ｐゴシック" charset="0"/>
              <a:cs typeface="ＭＳ Ｐゴシック" charset="0"/>
            </a:endParaRPr>
          </a:p>
          <a:p>
            <a:pPr marL="183600" lvl="1" indent="0">
              <a:lnSpc>
                <a:spcPct val="90000"/>
              </a:lnSpc>
              <a:buFontTx/>
              <a:buNone/>
            </a:pPr>
            <a:r>
              <a:rPr lang="en-US" sz="2400" dirty="0">
                <a:latin typeface="Times New Roman" charset="0"/>
                <a:ea typeface="ＭＳ Ｐゴシック" charset="0"/>
              </a:rPr>
              <a:t>is </a:t>
            </a:r>
            <a:r>
              <a:rPr lang="en-US" sz="2400" dirty="0" smtClean="0">
                <a:latin typeface="Times New Roman" charset="0"/>
                <a:ea typeface="ＭＳ Ｐゴシック" charset="0"/>
              </a:rPr>
              <a:t>slow, </a:t>
            </a:r>
            <a:r>
              <a:rPr lang="en-US" sz="2400" dirty="0">
                <a:latin typeface="Times New Roman" charset="0"/>
                <a:ea typeface="ＭＳ Ｐゴシック" charset="0"/>
              </a:rPr>
              <a:t>is because the </a:t>
            </a:r>
            <a:r>
              <a:rPr lang="en-US" sz="2400" dirty="0" smtClean="0">
                <a:latin typeface="Times New Roman" charset="0"/>
                <a:ea typeface="ＭＳ Ｐゴシック" charset="0"/>
              </a:rPr>
              <a:t>collection </a:t>
            </a:r>
            <a:r>
              <a:rPr lang="en-US" sz="2400" dirty="0">
                <a:latin typeface="Times New Roman" charset="0"/>
                <a:ea typeface="ＭＳ Ｐゴシック" charset="0"/>
              </a:rPr>
              <a:t>(i.e. </a:t>
            </a:r>
            <a:r>
              <a:rPr lang="en-US" sz="2400" dirty="0" smtClean="0">
                <a:latin typeface="Times New Roman" charset="0"/>
                <a:ea typeface="ＭＳ Ｐゴシック" charset="0"/>
              </a:rPr>
              <a:t>the phone </a:t>
            </a:r>
            <a:r>
              <a:rPr lang="en-US" sz="2400" dirty="0">
                <a:latin typeface="Times New Roman" charset="0"/>
                <a:ea typeface="ＭＳ Ｐゴシック" charset="0"/>
              </a:rPr>
              <a:t>book) is </a:t>
            </a:r>
            <a:r>
              <a:rPr lang="en-US" sz="2400" b="1" i="1" dirty="0">
                <a:latin typeface="Times New Roman" charset="0"/>
                <a:ea typeface="ＭＳ Ｐゴシック" charset="0"/>
              </a:rPr>
              <a:t>sorted</a:t>
            </a:r>
            <a:r>
              <a:rPr lang="en-US" sz="2400" dirty="0">
                <a:latin typeface="Times New Roman" charset="0"/>
                <a:ea typeface="ＭＳ Ｐゴシック" charset="0"/>
              </a:rPr>
              <a:t> </a:t>
            </a:r>
            <a:r>
              <a:rPr lang="en-US" sz="2400" dirty="0" smtClean="0">
                <a:latin typeface="Times New Roman" charset="0"/>
                <a:ea typeface="ＭＳ Ｐゴシック" charset="0"/>
              </a:rPr>
              <a:t>in </a:t>
            </a:r>
            <a:r>
              <a:rPr lang="en-US" sz="2400" dirty="0">
                <a:latin typeface="Times New Roman" charset="0"/>
                <a:ea typeface="ＭＳ Ｐゴシック" charset="0"/>
              </a:rPr>
              <a:t>alphabetical order, and somehow this allows us to find an entry much more quickly (we will see why later)</a:t>
            </a:r>
          </a:p>
          <a:p>
            <a:pPr>
              <a:lnSpc>
                <a:spcPct val="90000"/>
              </a:lnSpc>
            </a:pPr>
            <a:r>
              <a:rPr lang="en-US" dirty="0">
                <a:latin typeface="Times New Roman" charset="0"/>
                <a:ea typeface="ＭＳ Ｐゴシック" charset="0"/>
                <a:cs typeface="ＭＳ Ｐゴシック" charset="0"/>
              </a:rPr>
              <a:t>Most useful databases are </a:t>
            </a:r>
            <a:r>
              <a:rPr lang="en-US" i="1" dirty="0">
                <a:latin typeface="Times New Roman" charset="0"/>
                <a:ea typeface="ＭＳ Ｐゴシック" charset="0"/>
                <a:cs typeface="ＭＳ Ｐゴシック" charset="0"/>
              </a:rPr>
              <a:t>sorted</a:t>
            </a:r>
            <a:r>
              <a:rPr lang="en-US" dirty="0">
                <a:latin typeface="Times New Roman" charset="0"/>
                <a:ea typeface="ＭＳ Ｐゴシック" charset="0"/>
                <a:cs typeface="ＭＳ Ｐゴシック" charset="0"/>
              </a:rPr>
              <a:t> – dictionaries, </a:t>
            </a:r>
            <a:r>
              <a:rPr lang="en-US" dirty="0" smtClean="0">
                <a:latin typeface="Times New Roman" charset="0"/>
                <a:ea typeface="ＭＳ Ｐゴシック" charset="0"/>
                <a:cs typeface="ＭＳ Ｐゴシック" charset="0"/>
              </a:rPr>
              <a:t>indexes, </a:t>
            </a:r>
            <a:r>
              <a:rPr lang="en-US" dirty="0">
                <a:latin typeface="Times New Roman" charset="0"/>
                <a:ea typeface="ＭＳ Ｐゴシック" charset="0"/>
                <a:cs typeface="ＭＳ Ｐゴシック" charset="0"/>
              </a:rPr>
              <a:t>etc.</a:t>
            </a:r>
          </a:p>
          <a:p>
            <a:pPr>
              <a:lnSpc>
                <a:spcPct val="90000"/>
              </a:lnSpc>
            </a:pPr>
            <a:endParaRPr lang="en-US" dirty="0">
              <a:latin typeface="Times New Roman" charset="0"/>
              <a:ea typeface="ＭＳ Ｐゴシック" charset="0"/>
              <a:cs typeface="ＭＳ Ｐゴシック" charset="0"/>
            </a:endParaRPr>
          </a:p>
        </p:txBody>
      </p:sp>
      <p:sp>
        <p:nvSpPr>
          <p:cNvPr id="368644" name="Text Box 4"/>
          <p:cNvSpPr txBox="1">
            <a:spLocks noChangeArrowheads="1"/>
          </p:cNvSpPr>
          <p:nvPr/>
        </p:nvSpPr>
        <p:spPr bwMode="auto">
          <a:xfrm>
            <a:off x="1524000" y="2057400"/>
            <a:ext cx="1152000" cy="469900"/>
          </a:xfrm>
          <a:prstGeom prst="rect">
            <a:avLst/>
          </a:prstGeom>
          <a:solidFill>
            <a:srgbClr val="FFFFCC"/>
          </a:solidFill>
          <a:ln w="12700">
            <a:solidFill>
              <a:schemeClr val="tx1"/>
            </a:solidFill>
            <a:miter lim="800000"/>
            <a:headEnd/>
            <a:tailEnd/>
          </a:ln>
          <a:effectLst>
            <a:outerShdw blurRad="63500" dist="107763" dir="2700000" algn="ctr" rotWithShape="0">
              <a:schemeClr val="bg2">
                <a:alpha val="74998"/>
              </a:schemeClr>
            </a:outerShdw>
          </a:effec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ctr">
              <a:spcBef>
                <a:spcPct val="50000"/>
              </a:spcBef>
              <a:buFontTx/>
              <a:buNone/>
            </a:pPr>
            <a:r>
              <a:rPr lang="en-US" b="0" dirty="0"/>
              <a:t>Name</a:t>
            </a:r>
            <a:endParaRPr lang="en-AU" b="0" dirty="0"/>
          </a:p>
        </p:txBody>
      </p:sp>
      <p:sp>
        <p:nvSpPr>
          <p:cNvPr id="368645" name="Text Box 5"/>
          <p:cNvSpPr txBox="1">
            <a:spLocks noChangeArrowheads="1"/>
          </p:cNvSpPr>
          <p:nvPr/>
        </p:nvSpPr>
        <p:spPr bwMode="auto">
          <a:xfrm>
            <a:off x="3810000" y="2057400"/>
            <a:ext cx="2127600" cy="469900"/>
          </a:xfrm>
          <a:prstGeom prst="rect">
            <a:avLst/>
          </a:prstGeom>
          <a:solidFill>
            <a:srgbClr val="FFFFCC"/>
          </a:solidFill>
          <a:ln w="12700">
            <a:solidFill>
              <a:schemeClr val="tx1"/>
            </a:solidFill>
            <a:miter lim="800000"/>
            <a:headEnd/>
            <a:tailEnd/>
          </a:ln>
          <a:effectLst>
            <a:outerShdw blurRad="63500" dist="107763" dir="2700000" algn="ctr" rotWithShape="0">
              <a:schemeClr val="bg2">
                <a:alpha val="74998"/>
              </a:schemeClr>
            </a:outerShdw>
          </a:effec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ctr">
              <a:spcBef>
                <a:spcPct val="50000"/>
              </a:spcBef>
              <a:buFontTx/>
              <a:buNone/>
            </a:pPr>
            <a:r>
              <a:rPr lang="en-US" b="0" dirty="0"/>
              <a:t>Phone number</a:t>
            </a:r>
            <a:endParaRPr lang="en-AU" b="0" dirty="0"/>
          </a:p>
        </p:txBody>
      </p:sp>
      <p:cxnSp>
        <p:nvCxnSpPr>
          <p:cNvPr id="30727" name="AutoShape 6"/>
          <p:cNvCxnSpPr>
            <a:cxnSpLocks noChangeShapeType="1"/>
            <a:stCxn id="368644" idx="3"/>
            <a:endCxn id="368645" idx="1"/>
          </p:cNvCxnSpPr>
          <p:nvPr/>
        </p:nvCxnSpPr>
        <p:spPr bwMode="auto">
          <a:xfrm>
            <a:off x="2676000" y="2292350"/>
            <a:ext cx="11340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68647" name="Text Box 7"/>
          <p:cNvSpPr txBox="1">
            <a:spLocks noChangeArrowheads="1"/>
          </p:cNvSpPr>
          <p:nvPr/>
        </p:nvSpPr>
        <p:spPr bwMode="auto">
          <a:xfrm>
            <a:off x="4752000" y="3200400"/>
            <a:ext cx="1152000" cy="469900"/>
          </a:xfrm>
          <a:prstGeom prst="rect">
            <a:avLst/>
          </a:prstGeom>
          <a:solidFill>
            <a:srgbClr val="FFFFCC"/>
          </a:solidFill>
          <a:ln w="12700">
            <a:solidFill>
              <a:schemeClr val="tx1"/>
            </a:solidFill>
            <a:miter lim="800000"/>
            <a:headEnd/>
            <a:tailEnd/>
          </a:ln>
          <a:effectLst>
            <a:outerShdw blurRad="63500" dist="107763" dir="2700000" algn="ctr" rotWithShape="0">
              <a:schemeClr val="bg2">
                <a:alpha val="74998"/>
              </a:schemeClr>
            </a:outerShdw>
          </a:effec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ctr">
              <a:spcBef>
                <a:spcPct val="50000"/>
              </a:spcBef>
              <a:buFontTx/>
              <a:buNone/>
            </a:pPr>
            <a:r>
              <a:rPr lang="en-US" b="0" dirty="0"/>
              <a:t>Name</a:t>
            </a:r>
            <a:endParaRPr lang="en-AU" b="0" dirty="0"/>
          </a:p>
        </p:txBody>
      </p:sp>
      <p:sp>
        <p:nvSpPr>
          <p:cNvPr id="368648" name="Text Box 8"/>
          <p:cNvSpPr txBox="1">
            <a:spLocks noChangeArrowheads="1"/>
          </p:cNvSpPr>
          <p:nvPr/>
        </p:nvSpPr>
        <p:spPr bwMode="auto">
          <a:xfrm>
            <a:off x="1524000" y="3200400"/>
            <a:ext cx="2127250" cy="469900"/>
          </a:xfrm>
          <a:prstGeom prst="rect">
            <a:avLst/>
          </a:prstGeom>
          <a:solidFill>
            <a:srgbClr val="FFFFCC"/>
          </a:solidFill>
          <a:ln w="12700">
            <a:solidFill>
              <a:schemeClr val="tx1"/>
            </a:solidFill>
            <a:miter lim="800000"/>
            <a:headEnd/>
            <a:tailEnd/>
          </a:ln>
          <a:effectLst>
            <a:outerShdw blurRad="63500" dist="107763" dir="2700000" algn="ctr" rotWithShape="0">
              <a:schemeClr val="bg2">
                <a:alpha val="74998"/>
              </a:schemeClr>
            </a:outerShdw>
          </a:effec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ctr">
              <a:spcBef>
                <a:spcPct val="50000"/>
              </a:spcBef>
              <a:buFontTx/>
              <a:buNone/>
            </a:pPr>
            <a:r>
              <a:rPr lang="en-US" b="0" dirty="0"/>
              <a:t>Phone number</a:t>
            </a:r>
            <a:endParaRPr lang="en-AU" b="0" dirty="0"/>
          </a:p>
        </p:txBody>
      </p:sp>
      <p:cxnSp>
        <p:nvCxnSpPr>
          <p:cNvPr id="30730" name="AutoShape 9"/>
          <p:cNvCxnSpPr>
            <a:cxnSpLocks noChangeShapeType="1"/>
            <a:stCxn id="368648" idx="3"/>
            <a:endCxn id="368647" idx="1"/>
          </p:cNvCxnSpPr>
          <p:nvPr/>
        </p:nvCxnSpPr>
        <p:spPr bwMode="auto">
          <a:xfrm>
            <a:off x="3651250" y="3435350"/>
            <a:ext cx="110075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1021508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DE88D57D-0EAF-D04D-8472-B3CC81C1658F}" type="slidenum">
              <a:rPr lang="en-AU" sz="1400"/>
              <a:pPr/>
              <a:t>13</a:t>
            </a:fld>
            <a:endParaRPr lang="en-AU" sz="1400" dirty="0"/>
          </a:p>
        </p:txBody>
      </p:sp>
      <p:sp>
        <p:nvSpPr>
          <p:cNvPr id="31747"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Sorting</a:t>
            </a:r>
            <a:endParaRPr lang="en-AU" dirty="0">
              <a:latin typeface="Times New Roman" charset="0"/>
              <a:ea typeface="ＭＳ Ｐゴシック" charset="0"/>
              <a:cs typeface="ＭＳ Ｐゴシック" charset="0"/>
            </a:endParaRPr>
          </a:p>
        </p:txBody>
      </p:sp>
      <p:sp>
        <p:nvSpPr>
          <p:cNvPr id="31748" name="Rectangle 3"/>
          <p:cNvSpPr>
            <a:spLocks noGrp="1" noChangeArrowheads="1"/>
          </p:cNvSpPr>
          <p:nvPr>
            <p:ph type="body" idx="1"/>
          </p:nvPr>
        </p:nvSpPr>
        <p:spPr>
          <a:xfrm>
            <a:off x="457200" y="1602000"/>
            <a:ext cx="7772400" cy="4838420"/>
          </a:xfrm>
        </p:spPr>
        <p:txBody>
          <a:bodyPr>
            <a:normAutofit/>
          </a:bodyPr>
          <a:lstStyle/>
          <a:p>
            <a:r>
              <a:rPr lang="en-US" dirty="0">
                <a:latin typeface="Times New Roman" charset="0"/>
                <a:ea typeface="ＭＳ Ｐゴシック" charset="0"/>
                <a:cs typeface="ＭＳ Ｐゴシック" charset="0"/>
              </a:rPr>
              <a:t>Before we examine how to efficiently </a:t>
            </a:r>
            <a:r>
              <a:rPr lang="en-US" i="1" dirty="0">
                <a:latin typeface="Times New Roman" charset="0"/>
                <a:ea typeface="ＭＳ Ｐゴシック" charset="0"/>
                <a:cs typeface="ＭＳ Ｐゴシック" charset="0"/>
              </a:rPr>
              <a:t>search</a:t>
            </a:r>
            <a:r>
              <a:rPr lang="en-US" dirty="0">
                <a:latin typeface="Times New Roman" charset="0"/>
                <a:ea typeface="ＭＳ Ｐゴシック" charset="0"/>
                <a:cs typeface="ＭＳ Ｐゴシック" charset="0"/>
              </a:rPr>
              <a:t> in a sorted </a:t>
            </a:r>
            <a:r>
              <a:rPr lang="en-US" dirty="0" smtClean="0">
                <a:latin typeface="Times New Roman" charset="0"/>
                <a:ea typeface="ＭＳ Ｐゴシック" charset="0"/>
                <a:cs typeface="ＭＳ Ｐゴシック" charset="0"/>
              </a:rPr>
              <a:t>collection, </a:t>
            </a:r>
            <a:r>
              <a:rPr lang="en-US" dirty="0">
                <a:latin typeface="Times New Roman" charset="0"/>
                <a:ea typeface="ＭＳ Ｐゴシック" charset="0"/>
                <a:cs typeface="ＭＳ Ｐゴシック" charset="0"/>
              </a:rPr>
              <a:t>we </a:t>
            </a:r>
            <a:r>
              <a:rPr lang="en-US" dirty="0" smtClean="0">
                <a:latin typeface="Times New Roman" charset="0"/>
                <a:ea typeface="ＭＳ Ｐゴシック" charset="0"/>
                <a:cs typeface="ＭＳ Ｐゴシック" charset="0"/>
              </a:rPr>
              <a:t>consider </a:t>
            </a:r>
            <a:r>
              <a:rPr lang="en-US" dirty="0">
                <a:latin typeface="Times New Roman" charset="0"/>
                <a:ea typeface="ＭＳ Ｐゴシック" charset="0"/>
                <a:cs typeface="ＭＳ Ｐゴシック" charset="0"/>
              </a:rPr>
              <a:t>how to </a:t>
            </a:r>
            <a:r>
              <a:rPr lang="en-US" i="1" dirty="0">
                <a:latin typeface="Times New Roman" charset="0"/>
                <a:ea typeface="ＭＳ Ｐゴシック" charset="0"/>
                <a:cs typeface="ＭＳ Ｐゴシック" charset="0"/>
              </a:rPr>
              <a:t>sort</a:t>
            </a:r>
            <a:r>
              <a:rPr lang="en-US" dirty="0">
                <a:latin typeface="Times New Roman" charset="0"/>
                <a:ea typeface="ＭＳ Ｐゴシック" charset="0"/>
                <a:cs typeface="ＭＳ Ｐゴシック" charset="0"/>
              </a:rPr>
              <a:t> the </a:t>
            </a:r>
            <a:r>
              <a:rPr lang="en-US" dirty="0" smtClean="0">
                <a:latin typeface="Times New Roman" charset="0"/>
                <a:ea typeface="ＭＳ Ｐゴシック" charset="0"/>
                <a:cs typeface="ＭＳ Ｐゴシック" charset="0"/>
              </a:rPr>
              <a:t>collection </a:t>
            </a:r>
            <a:endParaRPr lang="en-US" dirty="0">
              <a:latin typeface="Times New Roman" charset="0"/>
              <a:ea typeface="ＭＳ Ｐゴシック" charset="0"/>
              <a:cs typeface="ＭＳ Ｐゴシック" charset="0"/>
            </a:endParaRPr>
          </a:p>
          <a:p>
            <a:r>
              <a:rPr lang="en-US" dirty="0">
                <a:latin typeface="Times New Roman" charset="0"/>
                <a:ea typeface="ＭＳ Ｐゴシック" charset="0"/>
                <a:cs typeface="ＭＳ Ｐゴシック" charset="0"/>
              </a:rPr>
              <a:t>We </a:t>
            </a:r>
            <a:r>
              <a:rPr lang="en-US" dirty="0" smtClean="0">
                <a:latin typeface="Times New Roman" charset="0"/>
                <a:ea typeface="ＭＳ Ｐゴシック" charset="0"/>
                <a:cs typeface="ＭＳ Ｐゴシック" charset="0"/>
              </a:rPr>
              <a:t>again </a:t>
            </a:r>
            <a:r>
              <a:rPr lang="en-US" dirty="0">
                <a:latin typeface="Times New Roman" charset="0"/>
                <a:ea typeface="ＭＳ Ｐゴシック" charset="0"/>
                <a:cs typeface="ＭＳ Ｐゴシック" charset="0"/>
              </a:rPr>
              <a:t>start with the “plain vanilla” example – sorting an array of integers into increasing order</a:t>
            </a:r>
          </a:p>
          <a:p>
            <a:endParaRPr lang="en-US" dirty="0">
              <a:latin typeface="Times New Roman" charset="0"/>
              <a:ea typeface="ＭＳ Ｐゴシック" charset="0"/>
              <a:cs typeface="ＭＳ Ｐゴシック" charset="0"/>
            </a:endParaRPr>
          </a:p>
          <a:p>
            <a:endParaRPr lang="en-US" dirty="0">
              <a:latin typeface="Times New Roman" charset="0"/>
              <a:ea typeface="ＭＳ Ｐゴシック" charset="0"/>
              <a:cs typeface="ＭＳ Ｐゴシック" charset="0"/>
            </a:endParaRPr>
          </a:p>
          <a:p>
            <a:endParaRPr lang="en-US" dirty="0">
              <a:latin typeface="Times New Roman" charset="0"/>
              <a:ea typeface="ＭＳ Ｐゴシック" charset="0"/>
              <a:cs typeface="ＭＳ Ｐゴシック" charset="0"/>
            </a:endParaRPr>
          </a:p>
          <a:p>
            <a:endParaRPr lang="en-US" dirty="0">
              <a:latin typeface="Times New Roman" charset="0"/>
              <a:ea typeface="ＭＳ Ｐゴシック" charset="0"/>
              <a:cs typeface="ＭＳ Ｐゴシック" charset="0"/>
            </a:endParaRPr>
          </a:p>
          <a:p>
            <a:r>
              <a:rPr lang="en-US" dirty="0">
                <a:latin typeface="Times New Roman" charset="0"/>
                <a:ea typeface="ＭＳ Ｐゴシック" charset="0"/>
                <a:cs typeface="ＭＳ Ｐゴシック" charset="0"/>
              </a:rPr>
              <a:t>Later we will extend this to sorting arrays of objects according to various other criteria (</a:t>
            </a:r>
            <a:r>
              <a:rPr lang="en-US" dirty="0" smtClean="0">
                <a:latin typeface="Times New Roman" charset="0"/>
                <a:ea typeface="ＭＳ Ｐゴシック" charset="0"/>
                <a:cs typeface="ＭＳ Ｐゴシック" charset="0"/>
              </a:rPr>
              <a:t>alphabetical, etc.)</a:t>
            </a:r>
          </a:p>
          <a:p>
            <a:pPr>
              <a:buFontTx/>
              <a:buNone/>
            </a:pPr>
            <a:endParaRPr lang="en-AU" dirty="0">
              <a:latin typeface="Times New Roman" charset="0"/>
              <a:ea typeface="ＭＳ Ｐゴシック" charset="0"/>
              <a:cs typeface="ＭＳ Ｐゴシック" charset="0"/>
            </a:endParaRPr>
          </a:p>
        </p:txBody>
      </p:sp>
      <p:sp>
        <p:nvSpPr>
          <p:cNvPr id="31749" name="Rectangle 4"/>
          <p:cNvSpPr>
            <a:spLocks noChangeArrowheads="1"/>
          </p:cNvSpPr>
          <p:nvPr/>
        </p:nvSpPr>
        <p:spPr bwMode="auto">
          <a:xfrm>
            <a:off x="2673350" y="3352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1750" name="Rectangle 5"/>
          <p:cNvSpPr>
            <a:spLocks noChangeArrowheads="1"/>
          </p:cNvSpPr>
          <p:nvPr/>
        </p:nvSpPr>
        <p:spPr bwMode="auto">
          <a:xfrm>
            <a:off x="3095625" y="3352800"/>
            <a:ext cx="420688"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1751" name="Rectangle 6"/>
          <p:cNvSpPr>
            <a:spLocks noChangeArrowheads="1"/>
          </p:cNvSpPr>
          <p:nvPr/>
        </p:nvSpPr>
        <p:spPr bwMode="auto">
          <a:xfrm>
            <a:off x="3516313" y="3352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1752" name="Rectangle 7"/>
          <p:cNvSpPr>
            <a:spLocks noChangeArrowheads="1"/>
          </p:cNvSpPr>
          <p:nvPr/>
        </p:nvSpPr>
        <p:spPr bwMode="auto">
          <a:xfrm>
            <a:off x="3938588" y="3352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31753" name="Rectangle 8"/>
          <p:cNvSpPr>
            <a:spLocks noChangeArrowheads="1"/>
          </p:cNvSpPr>
          <p:nvPr/>
        </p:nvSpPr>
        <p:spPr bwMode="auto">
          <a:xfrm>
            <a:off x="4360863" y="3352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1754" name="Rectangle 9"/>
          <p:cNvSpPr>
            <a:spLocks noChangeArrowheads="1"/>
          </p:cNvSpPr>
          <p:nvPr/>
        </p:nvSpPr>
        <p:spPr bwMode="auto">
          <a:xfrm>
            <a:off x="4783138" y="3352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1755" name="Rectangle 10"/>
          <p:cNvSpPr>
            <a:spLocks noChangeArrowheads="1"/>
          </p:cNvSpPr>
          <p:nvPr/>
        </p:nvSpPr>
        <p:spPr bwMode="auto">
          <a:xfrm>
            <a:off x="5205413" y="3352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1756" name="Rectangle 11"/>
          <p:cNvSpPr>
            <a:spLocks noChangeArrowheads="1"/>
          </p:cNvSpPr>
          <p:nvPr/>
        </p:nvSpPr>
        <p:spPr bwMode="auto">
          <a:xfrm>
            <a:off x="5627688" y="33528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1757" name="Rectangle 12"/>
          <p:cNvSpPr>
            <a:spLocks noChangeArrowheads="1"/>
          </p:cNvSpPr>
          <p:nvPr/>
        </p:nvSpPr>
        <p:spPr bwMode="auto">
          <a:xfrm>
            <a:off x="2673350" y="4191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1758" name="Rectangle 13"/>
          <p:cNvSpPr>
            <a:spLocks noChangeArrowheads="1"/>
          </p:cNvSpPr>
          <p:nvPr/>
        </p:nvSpPr>
        <p:spPr bwMode="auto">
          <a:xfrm>
            <a:off x="3095625" y="4191000"/>
            <a:ext cx="420688"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1759" name="Rectangle 14"/>
          <p:cNvSpPr>
            <a:spLocks noChangeArrowheads="1"/>
          </p:cNvSpPr>
          <p:nvPr/>
        </p:nvSpPr>
        <p:spPr bwMode="auto">
          <a:xfrm>
            <a:off x="3516313" y="4191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1760" name="Rectangle 15"/>
          <p:cNvSpPr>
            <a:spLocks noChangeArrowheads="1"/>
          </p:cNvSpPr>
          <p:nvPr/>
        </p:nvSpPr>
        <p:spPr bwMode="auto">
          <a:xfrm>
            <a:off x="3938588" y="4191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1761" name="Rectangle 16"/>
          <p:cNvSpPr>
            <a:spLocks noChangeArrowheads="1"/>
          </p:cNvSpPr>
          <p:nvPr/>
        </p:nvSpPr>
        <p:spPr bwMode="auto">
          <a:xfrm>
            <a:off x="4360863" y="4191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1762" name="Rectangle 17"/>
          <p:cNvSpPr>
            <a:spLocks noChangeArrowheads="1"/>
          </p:cNvSpPr>
          <p:nvPr/>
        </p:nvSpPr>
        <p:spPr bwMode="auto">
          <a:xfrm>
            <a:off x="4783138" y="4191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1763" name="Rectangle 18"/>
          <p:cNvSpPr>
            <a:spLocks noChangeArrowheads="1"/>
          </p:cNvSpPr>
          <p:nvPr/>
        </p:nvSpPr>
        <p:spPr bwMode="auto">
          <a:xfrm>
            <a:off x="5205413" y="4191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1764" name="Rectangle 19"/>
          <p:cNvSpPr>
            <a:spLocks noChangeArrowheads="1"/>
          </p:cNvSpPr>
          <p:nvPr/>
        </p:nvSpPr>
        <p:spPr bwMode="auto">
          <a:xfrm>
            <a:off x="5627688" y="41910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31765" name="Text Box 20"/>
          <p:cNvSpPr txBox="1">
            <a:spLocks noChangeArrowheads="1"/>
          </p:cNvSpPr>
          <p:nvPr/>
        </p:nvSpPr>
        <p:spPr bwMode="auto">
          <a:xfrm>
            <a:off x="1406525" y="3352800"/>
            <a:ext cx="984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US" b="0" dirty="0"/>
              <a:t>before</a:t>
            </a:r>
            <a:endParaRPr lang="en-AU" b="0" dirty="0"/>
          </a:p>
        </p:txBody>
      </p:sp>
      <p:sp>
        <p:nvSpPr>
          <p:cNvPr id="31766" name="Text Box 21"/>
          <p:cNvSpPr txBox="1">
            <a:spLocks noChangeArrowheads="1"/>
          </p:cNvSpPr>
          <p:nvPr/>
        </p:nvSpPr>
        <p:spPr bwMode="auto">
          <a:xfrm>
            <a:off x="1406525" y="4191000"/>
            <a:ext cx="984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US" b="0" dirty="0"/>
              <a:t>after</a:t>
            </a:r>
            <a:endParaRPr lang="en-AU" b="0" dirty="0"/>
          </a:p>
        </p:txBody>
      </p:sp>
    </p:spTree>
    <p:extLst>
      <p:ext uri="{BB962C8B-B14F-4D97-AF65-F5344CB8AC3E}">
        <p14:creationId xmlns:p14="http://schemas.microsoft.com/office/powerpoint/2010/main" val="18447672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73EAE78B-213C-5544-B63D-3CA0C719477A}" type="slidenum">
              <a:rPr lang="en-AU" sz="1400"/>
              <a:pPr/>
              <a:t>14</a:t>
            </a:fld>
            <a:endParaRPr lang="en-AU" sz="1400" dirty="0"/>
          </a:p>
        </p:txBody>
      </p:sp>
      <p:sp>
        <p:nvSpPr>
          <p:cNvPr id="32771"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The basic set up</a:t>
            </a:r>
            <a:endParaRPr lang="en-AU" dirty="0">
              <a:latin typeface="Times New Roman" charset="0"/>
              <a:ea typeface="ＭＳ Ｐゴシック" charset="0"/>
              <a:cs typeface="ＭＳ Ｐゴシック" charset="0"/>
            </a:endParaRPr>
          </a:p>
        </p:txBody>
      </p:sp>
      <p:sp>
        <p:nvSpPr>
          <p:cNvPr id="32772" name="Rectangle 3"/>
          <p:cNvSpPr>
            <a:spLocks noGrp="1" noChangeArrowheads="1"/>
          </p:cNvSpPr>
          <p:nvPr>
            <p:ph type="body" idx="1"/>
          </p:nvPr>
        </p:nvSpPr>
        <p:spPr/>
        <p:txBody>
          <a:bodyPr/>
          <a:lstStyle/>
          <a:p>
            <a:r>
              <a:rPr lang="en-US" dirty="0">
                <a:latin typeface="Times New Roman" charset="0"/>
                <a:ea typeface="ＭＳ Ｐゴシック" charset="0"/>
                <a:cs typeface="ＭＳ Ｐゴシック" charset="0"/>
              </a:rPr>
              <a:t>We will implement a number of sorting methods, all of which operate on an array of integers</a:t>
            </a:r>
          </a:p>
          <a:p>
            <a:r>
              <a:rPr lang="en-US" dirty="0">
                <a:latin typeface="Times New Roman" charset="0"/>
                <a:ea typeface="ＭＳ Ｐゴシック" charset="0"/>
                <a:cs typeface="ＭＳ Ｐゴシック" charset="0"/>
              </a:rPr>
              <a:t>We </a:t>
            </a:r>
            <a:r>
              <a:rPr lang="en-US" dirty="0" smtClean="0">
                <a:latin typeface="Times New Roman" charset="0"/>
                <a:ea typeface="ＭＳ Ｐゴシック" charset="0"/>
                <a:cs typeface="ＭＳ Ｐゴシック" charset="0"/>
              </a:rPr>
              <a:t>will develop </a:t>
            </a:r>
            <a:r>
              <a:rPr lang="en-US" dirty="0">
                <a:latin typeface="Times New Roman" charset="0"/>
                <a:ea typeface="ＭＳ Ｐゴシック" charset="0"/>
                <a:cs typeface="ＭＳ Ｐゴシック" charset="0"/>
              </a:rPr>
              <a:t>these as a utility class called </a:t>
            </a:r>
            <a:r>
              <a:rPr lang="en-US" dirty="0">
                <a:latin typeface="Courier" charset="0"/>
                <a:ea typeface="ＭＳ Ｐゴシック" charset="0"/>
                <a:cs typeface="ＭＳ Ｐゴシック" charset="0"/>
              </a:rPr>
              <a:t>Sorter</a:t>
            </a:r>
            <a:r>
              <a:rPr lang="en-US" dirty="0">
                <a:latin typeface="Times New Roman" charset="0"/>
                <a:ea typeface="ＭＳ Ｐゴシック" charset="0"/>
                <a:cs typeface="ＭＳ Ｐゴシック" charset="0"/>
              </a:rPr>
              <a:t> – a class with no instance variables, but just </a:t>
            </a:r>
            <a:r>
              <a:rPr lang="en-US" dirty="0" smtClean="0">
                <a:latin typeface="Times New Roman" charset="0"/>
                <a:ea typeface="ＭＳ Ｐゴシック" charset="0"/>
                <a:cs typeface="ＭＳ Ｐゴシック" charset="0"/>
              </a:rPr>
              <a:t>static </a:t>
            </a:r>
            <a:r>
              <a:rPr lang="en-US" dirty="0">
                <a:latin typeface="Times New Roman" charset="0"/>
                <a:ea typeface="ＭＳ Ｐゴシック" charset="0"/>
                <a:cs typeface="ＭＳ Ｐゴシック" charset="0"/>
              </a:rPr>
              <a:t>methods </a:t>
            </a:r>
            <a:r>
              <a:rPr lang="en-US" dirty="0" smtClean="0">
                <a:latin typeface="Times New Roman" charset="0"/>
                <a:ea typeface="ＭＳ Ｐゴシック" charset="0"/>
                <a:cs typeface="ＭＳ Ｐゴシック" charset="0"/>
              </a:rPr>
              <a:t>(cf. </a:t>
            </a:r>
            <a:r>
              <a:rPr lang="en-US" dirty="0">
                <a:latin typeface="Courier" charset="0"/>
                <a:ea typeface="ＭＳ Ｐゴシック" charset="0"/>
                <a:cs typeface="ＭＳ Ｐゴシック" charset="0"/>
              </a:rPr>
              <a:t>Math</a:t>
            </a:r>
            <a:r>
              <a:rPr lang="en-US" dirty="0">
                <a:latin typeface="Times New Roman" charset="0"/>
                <a:ea typeface="ＭＳ Ｐゴシック" charset="0"/>
                <a:cs typeface="ＭＳ Ｐゴシック" charset="0"/>
              </a:rPr>
              <a:t>)</a:t>
            </a:r>
          </a:p>
          <a:p>
            <a:r>
              <a:rPr lang="en-US" dirty="0">
                <a:latin typeface="Times New Roman" charset="0"/>
                <a:ea typeface="ＭＳ Ｐゴシック" charset="0"/>
                <a:cs typeface="ＭＳ Ｐゴシック" charset="0"/>
              </a:rPr>
              <a:t>Each method will have a similar signature, where the only thing that will vary is the name of the sorting technique</a:t>
            </a:r>
          </a:p>
          <a:p>
            <a:endParaRPr lang="en-US" sz="1200" dirty="0">
              <a:latin typeface="Times New Roman" charset="0"/>
              <a:ea typeface="ＭＳ Ｐゴシック" charset="0"/>
              <a:cs typeface="ＭＳ Ｐゴシック" charset="0"/>
            </a:endParaRPr>
          </a:p>
          <a:p>
            <a:pPr lvl="1">
              <a:buFontTx/>
              <a:buNone/>
            </a:pPr>
            <a:r>
              <a:rPr lang="en-US" dirty="0">
                <a:latin typeface="Courier" charset="0"/>
                <a:ea typeface="ＭＳ Ｐゴシック" charset="0"/>
              </a:rPr>
              <a:t>public static void </a:t>
            </a:r>
            <a:r>
              <a:rPr lang="en-US" dirty="0" smtClean="0">
                <a:latin typeface="Courier" charset="0"/>
                <a:ea typeface="ＭＳ Ｐゴシック" charset="0"/>
              </a:rPr>
              <a:t>nameSort(</a:t>
            </a:r>
            <a:r>
              <a:rPr lang="en-US" dirty="0">
                <a:latin typeface="Courier" charset="0"/>
                <a:ea typeface="ＭＳ Ｐゴシック" charset="0"/>
              </a:rPr>
              <a:t>int[] a)</a:t>
            </a:r>
            <a:r>
              <a:rPr lang="en-US" dirty="0">
                <a:latin typeface="Times New Roman" charset="0"/>
                <a:ea typeface="ＭＳ Ｐゴシック" charset="0"/>
              </a:rPr>
              <a:t> </a:t>
            </a:r>
          </a:p>
          <a:p>
            <a:pPr lvl="1"/>
            <a:endParaRPr lang="en-US" sz="1200" dirty="0">
              <a:latin typeface="Times New Roman" charset="0"/>
              <a:ea typeface="ＭＳ Ｐゴシック" charset="0"/>
            </a:endParaRPr>
          </a:p>
          <a:p>
            <a:r>
              <a:rPr lang="en-US" dirty="0">
                <a:latin typeface="Times New Roman" charset="0"/>
                <a:ea typeface="ＭＳ Ｐゴシック" charset="0"/>
                <a:cs typeface="ＭＳ Ｐゴシック" charset="0"/>
              </a:rPr>
              <a:t>Each method receives </a:t>
            </a:r>
            <a:r>
              <a:rPr lang="en-US" dirty="0" smtClean="0">
                <a:latin typeface="Times New Roman" charset="0"/>
                <a:ea typeface="ＭＳ Ｐゴシック" charset="0"/>
                <a:cs typeface="ＭＳ Ｐゴシック" charset="0"/>
              </a:rPr>
              <a:t>an </a:t>
            </a:r>
            <a:r>
              <a:rPr lang="en-US" dirty="0">
                <a:latin typeface="Times New Roman" charset="0"/>
                <a:ea typeface="ＭＳ Ｐゴシック" charset="0"/>
                <a:cs typeface="ＭＳ Ｐゴシック" charset="0"/>
              </a:rPr>
              <a:t>array as a </a:t>
            </a:r>
            <a:r>
              <a:rPr lang="en-US" dirty="0" smtClean="0">
                <a:latin typeface="Times New Roman" charset="0"/>
                <a:ea typeface="ＭＳ Ｐゴシック" charset="0"/>
                <a:cs typeface="ＭＳ Ｐゴシック" charset="0"/>
              </a:rPr>
              <a:t>parameter, </a:t>
            </a:r>
            <a:r>
              <a:rPr lang="en-US" dirty="0">
                <a:latin typeface="Times New Roman" charset="0"/>
                <a:ea typeface="ＭＳ Ｐゴシック" charset="0"/>
                <a:cs typeface="ＭＳ Ｐゴシック" charset="0"/>
              </a:rPr>
              <a:t>and will sort that array </a:t>
            </a:r>
            <a:r>
              <a:rPr lang="en-US" dirty="0" smtClean="0">
                <a:latin typeface="Times New Roman" charset="0"/>
                <a:ea typeface="ＭＳ Ｐゴシック" charset="0"/>
                <a:cs typeface="ＭＳ Ｐゴシック" charset="0"/>
              </a:rPr>
              <a:t>“in place”</a:t>
            </a:r>
          </a:p>
          <a:p>
            <a:pPr lvl="1"/>
            <a:r>
              <a:rPr lang="en-US" dirty="0" smtClean="0">
                <a:latin typeface="Times New Roman" charset="0"/>
                <a:ea typeface="ＭＳ Ｐゴシック" charset="0"/>
                <a:cs typeface="ＭＳ Ｐゴシック" charset="0"/>
              </a:rPr>
              <a:t>i.e. the method returns nothing, but </a:t>
            </a:r>
            <a:r>
              <a:rPr lang="en-US" dirty="0">
                <a:latin typeface="Courier" charset="0"/>
                <a:ea typeface="ＭＳ Ｐゴシック" charset="0"/>
              </a:rPr>
              <a:t>a</a:t>
            </a:r>
            <a:r>
              <a:rPr lang="en-US" dirty="0" smtClean="0">
                <a:latin typeface="Times New Roman" charset="0"/>
                <a:ea typeface="ＭＳ Ｐゴシック" charset="0"/>
                <a:cs typeface="ＭＳ Ｐゴシック" charset="0"/>
              </a:rPr>
              <a:t> gets updated </a:t>
            </a:r>
            <a:endParaRPr lang="en-AU" dirty="0">
              <a:latin typeface="Times New Roman" charset="0"/>
              <a:ea typeface="ＭＳ Ｐゴシック" charset="0"/>
              <a:cs typeface="ＭＳ Ｐゴシック" charset="0"/>
            </a:endParaRPr>
          </a:p>
        </p:txBody>
      </p:sp>
    </p:spTree>
    <p:extLst>
      <p:ext uri="{BB962C8B-B14F-4D97-AF65-F5344CB8AC3E}">
        <p14:creationId xmlns:p14="http://schemas.microsoft.com/office/powerpoint/2010/main" val="20173212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B8FA586E-23BF-A345-85C4-D32BFE2777BB}" type="slidenum">
              <a:rPr lang="en-AU" sz="1400"/>
              <a:pPr/>
              <a:t>15</a:t>
            </a:fld>
            <a:endParaRPr lang="en-AU" sz="1400" dirty="0"/>
          </a:p>
        </p:txBody>
      </p:sp>
      <p:sp>
        <p:nvSpPr>
          <p:cNvPr id="33795"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b</a:t>
            </a:r>
            <a:r>
              <a:rPr lang="en-US" dirty="0" smtClean="0">
                <a:latin typeface="Times New Roman" charset="0"/>
                <a:ea typeface="ＭＳ Ｐゴシック" charset="0"/>
                <a:cs typeface="ＭＳ Ｐゴシック" charset="0"/>
              </a:rPr>
              <a:t>ubbleSort</a:t>
            </a:r>
            <a:endParaRPr lang="en-AU" dirty="0">
              <a:latin typeface="Times New Roman" charset="0"/>
              <a:ea typeface="ＭＳ Ｐゴシック" charset="0"/>
              <a:cs typeface="ＭＳ Ｐゴシック" charset="0"/>
            </a:endParaRPr>
          </a:p>
        </p:txBody>
      </p:sp>
      <p:sp>
        <p:nvSpPr>
          <p:cNvPr id="33796" name="Rectangle 3"/>
          <p:cNvSpPr>
            <a:spLocks noGrp="1" noChangeArrowheads="1"/>
          </p:cNvSpPr>
          <p:nvPr>
            <p:ph type="body" idx="1"/>
          </p:nvPr>
        </p:nvSpPr>
        <p:spPr/>
        <p:txBody>
          <a:bodyPr/>
          <a:lstStyle/>
          <a:p>
            <a:r>
              <a:rPr lang="en-US" dirty="0">
                <a:latin typeface="Times New Roman" charset="0"/>
                <a:ea typeface="ＭＳ Ｐゴシック" charset="0"/>
                <a:cs typeface="ＭＳ Ｐゴシック" charset="0"/>
              </a:rPr>
              <a:t>The idea behind </a:t>
            </a:r>
            <a:r>
              <a:rPr lang="en-US" b="1" i="1" dirty="0">
                <a:latin typeface="Times New Roman" charset="0"/>
                <a:ea typeface="ＭＳ Ｐゴシック" charset="0"/>
                <a:cs typeface="ＭＳ Ｐゴシック" charset="0"/>
              </a:rPr>
              <a:t>b</a:t>
            </a:r>
            <a:r>
              <a:rPr lang="en-US" b="1" i="1" dirty="0" smtClean="0">
                <a:latin typeface="Times New Roman" charset="0"/>
                <a:ea typeface="ＭＳ Ｐゴシック" charset="0"/>
                <a:cs typeface="ＭＳ Ｐゴシック" charset="0"/>
              </a:rPr>
              <a:t>ubbleSort</a:t>
            </a:r>
            <a:r>
              <a:rPr lang="en-US" dirty="0" smtClean="0">
                <a:latin typeface="Times New Roman" charset="0"/>
                <a:ea typeface="ＭＳ Ｐゴシック" charset="0"/>
                <a:cs typeface="ＭＳ Ｐゴシック" charset="0"/>
              </a:rPr>
              <a:t> </a:t>
            </a:r>
            <a:r>
              <a:rPr lang="en-US" dirty="0">
                <a:latin typeface="Times New Roman" charset="0"/>
                <a:ea typeface="ＭＳ Ｐゴシック" charset="0"/>
                <a:cs typeface="ＭＳ Ｐゴシック" charset="0"/>
              </a:rPr>
              <a:t>is to systematically compare pairs of elements, exchanging them if they are out of order</a:t>
            </a:r>
          </a:p>
          <a:p>
            <a:r>
              <a:rPr lang="en-US" dirty="0">
                <a:latin typeface="Times New Roman" charset="0"/>
                <a:ea typeface="ＭＳ Ｐゴシック" charset="0"/>
                <a:cs typeface="ＭＳ Ｐゴシック" charset="0"/>
              </a:rPr>
              <a:t>If the array contains </a:t>
            </a:r>
            <a:r>
              <a:rPr lang="en-US" i="1" dirty="0">
                <a:latin typeface="Times New Roman" charset="0"/>
                <a:ea typeface="ＭＳ Ｐゴシック" charset="0"/>
                <a:cs typeface="ＭＳ Ｐゴシック" charset="0"/>
              </a:rPr>
              <a:t>n</a:t>
            </a:r>
            <a:r>
              <a:rPr lang="en-US" dirty="0">
                <a:latin typeface="Times New Roman" charset="0"/>
                <a:ea typeface="ＭＳ Ｐゴシック" charset="0"/>
                <a:cs typeface="ＭＳ Ｐゴシック" charset="0"/>
              </a:rPr>
              <a:t> elements, then we view the algorithm as consisting of </a:t>
            </a:r>
            <a:r>
              <a:rPr lang="en-US" i="1" dirty="0" smtClean="0">
                <a:latin typeface="Times New Roman" charset="0"/>
                <a:ea typeface="ＭＳ Ｐゴシック" charset="0"/>
                <a:cs typeface="ＭＳ Ｐゴシック" charset="0"/>
              </a:rPr>
              <a:t>n–1</a:t>
            </a:r>
            <a:r>
              <a:rPr lang="en-US" dirty="0" smtClean="0">
                <a:latin typeface="Times New Roman" charset="0"/>
                <a:ea typeface="ＭＳ Ｐゴシック" charset="0"/>
                <a:cs typeface="ＭＳ Ｐゴシック" charset="0"/>
              </a:rPr>
              <a:t> </a:t>
            </a:r>
            <a:r>
              <a:rPr lang="en-US" dirty="0">
                <a:latin typeface="Times New Roman" charset="0"/>
                <a:ea typeface="ＭＳ Ｐゴシック" charset="0"/>
                <a:cs typeface="ＭＳ Ｐゴシック" charset="0"/>
              </a:rPr>
              <a:t>“passes”</a:t>
            </a:r>
          </a:p>
          <a:p>
            <a:r>
              <a:rPr lang="en-US" dirty="0">
                <a:latin typeface="Times New Roman" charset="0"/>
                <a:ea typeface="ＭＳ Ｐゴシック" charset="0"/>
                <a:cs typeface="ＭＳ Ｐゴシック" charset="0"/>
              </a:rPr>
              <a:t>In the first pass we </a:t>
            </a:r>
            <a:r>
              <a:rPr lang="en-US" dirty="0" smtClean="0">
                <a:latin typeface="Times New Roman" charset="0"/>
                <a:ea typeface="ＭＳ Ｐゴシック" charset="0"/>
                <a:cs typeface="ＭＳ Ｐゴシック" charset="0"/>
              </a:rPr>
              <a:t>compare</a:t>
            </a:r>
            <a:endParaRPr lang="en-US" dirty="0">
              <a:latin typeface="Times New Roman" charset="0"/>
              <a:ea typeface="ＭＳ Ｐゴシック" charset="0"/>
              <a:cs typeface="ＭＳ Ｐゴシック" charset="0"/>
            </a:endParaRPr>
          </a:p>
          <a:p>
            <a:pPr lvl="1"/>
            <a:r>
              <a:rPr lang="en-US" dirty="0">
                <a:latin typeface="Times New Roman" charset="0"/>
                <a:ea typeface="ＭＳ Ｐゴシック" charset="0"/>
              </a:rPr>
              <a:t>Element 0 with </a:t>
            </a:r>
            <a:r>
              <a:rPr lang="en-US" dirty="0" smtClean="0">
                <a:latin typeface="Times New Roman" charset="0"/>
                <a:ea typeface="ＭＳ Ｐゴシック" charset="0"/>
              </a:rPr>
              <a:t>Element </a:t>
            </a:r>
            <a:r>
              <a:rPr lang="en-US" dirty="0">
                <a:latin typeface="Times New Roman" charset="0"/>
                <a:ea typeface="ＭＳ Ｐゴシック" charset="0"/>
              </a:rPr>
              <a:t>1, exchange if necessary</a:t>
            </a:r>
          </a:p>
          <a:p>
            <a:pPr lvl="1"/>
            <a:r>
              <a:rPr lang="en-US" dirty="0">
                <a:latin typeface="Times New Roman" charset="0"/>
                <a:ea typeface="ＭＳ Ｐゴシック" charset="0"/>
              </a:rPr>
              <a:t>Element 1 with </a:t>
            </a:r>
            <a:r>
              <a:rPr lang="en-US" dirty="0" smtClean="0">
                <a:latin typeface="Times New Roman" charset="0"/>
                <a:ea typeface="ＭＳ Ｐゴシック" charset="0"/>
              </a:rPr>
              <a:t>Element </a:t>
            </a:r>
            <a:r>
              <a:rPr lang="en-US" dirty="0">
                <a:latin typeface="Times New Roman" charset="0"/>
                <a:ea typeface="ＭＳ Ｐゴシック" charset="0"/>
              </a:rPr>
              <a:t>2, exchange if necessary</a:t>
            </a:r>
          </a:p>
          <a:p>
            <a:pPr lvl="1"/>
            <a:r>
              <a:rPr lang="en-US" dirty="0">
                <a:latin typeface="Times New Roman" charset="0"/>
                <a:ea typeface="ＭＳ Ｐゴシック" charset="0"/>
              </a:rPr>
              <a:t>…</a:t>
            </a:r>
          </a:p>
          <a:p>
            <a:pPr lvl="1"/>
            <a:r>
              <a:rPr lang="en-US" dirty="0">
                <a:latin typeface="Times New Roman" charset="0"/>
                <a:ea typeface="ＭＳ Ｐゴシック" charset="0"/>
              </a:rPr>
              <a:t>Element </a:t>
            </a:r>
            <a:r>
              <a:rPr lang="en-US" i="1" dirty="0">
                <a:latin typeface="Times New Roman" charset="0"/>
                <a:ea typeface="ＭＳ Ｐゴシック" charset="0"/>
              </a:rPr>
              <a:t>n</a:t>
            </a:r>
            <a:r>
              <a:rPr lang="en-US" i="1" dirty="0">
                <a:latin typeface="Symbol" charset="0"/>
                <a:ea typeface="ＭＳ Ｐゴシック" charset="0"/>
              </a:rPr>
              <a:t>-</a:t>
            </a:r>
            <a:r>
              <a:rPr lang="en-US" i="1" dirty="0">
                <a:latin typeface="Times New Roman" charset="0"/>
                <a:ea typeface="ＭＳ Ｐゴシック" charset="0"/>
              </a:rPr>
              <a:t>2</a:t>
            </a:r>
            <a:r>
              <a:rPr lang="en-US" dirty="0">
                <a:latin typeface="Times New Roman" charset="0"/>
                <a:ea typeface="ＭＳ Ｐゴシック" charset="0"/>
              </a:rPr>
              <a:t> with </a:t>
            </a:r>
            <a:r>
              <a:rPr lang="en-US" dirty="0" smtClean="0">
                <a:latin typeface="Times New Roman" charset="0"/>
                <a:ea typeface="ＭＳ Ｐゴシック" charset="0"/>
              </a:rPr>
              <a:t>Element </a:t>
            </a:r>
            <a:r>
              <a:rPr lang="en-US" i="1" dirty="0">
                <a:latin typeface="Times New Roman" charset="0"/>
                <a:ea typeface="ＭＳ Ｐゴシック" charset="0"/>
              </a:rPr>
              <a:t>n</a:t>
            </a:r>
            <a:r>
              <a:rPr lang="en-US" dirty="0">
                <a:latin typeface="Symbol" charset="0"/>
                <a:ea typeface="ＭＳ Ｐゴシック" charset="0"/>
              </a:rPr>
              <a:t>-</a:t>
            </a:r>
            <a:r>
              <a:rPr lang="en-US" i="1" dirty="0">
                <a:latin typeface="Times New Roman" charset="0"/>
                <a:ea typeface="ＭＳ Ｐゴシック" charset="0"/>
              </a:rPr>
              <a:t>1</a:t>
            </a:r>
            <a:r>
              <a:rPr lang="en-US" dirty="0">
                <a:latin typeface="Times New Roman" charset="0"/>
                <a:ea typeface="ＭＳ Ｐゴシック" charset="0"/>
              </a:rPr>
              <a:t>, exchange if necessary</a:t>
            </a:r>
          </a:p>
          <a:p>
            <a:pPr lvl="1"/>
            <a:endParaRPr lang="en-AU" dirty="0">
              <a:latin typeface="Times New Roman" charset="0"/>
              <a:ea typeface="ＭＳ Ｐゴシック" charset="0"/>
            </a:endParaRPr>
          </a:p>
        </p:txBody>
      </p:sp>
    </p:spTree>
    <p:extLst>
      <p:ext uri="{BB962C8B-B14F-4D97-AF65-F5344CB8AC3E}">
        <p14:creationId xmlns:p14="http://schemas.microsoft.com/office/powerpoint/2010/main" val="28315417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725BEAED-92D3-AD49-A76B-1FBB6F3464FF}" type="slidenum">
              <a:rPr lang="en-AU" sz="1400"/>
              <a:pPr/>
              <a:t>16</a:t>
            </a:fld>
            <a:endParaRPr lang="en-AU" sz="1400" dirty="0"/>
          </a:p>
        </p:txBody>
      </p:sp>
      <p:sp>
        <p:nvSpPr>
          <p:cNvPr id="34819"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The first pass</a:t>
            </a:r>
            <a:endParaRPr lang="en-AU" dirty="0">
              <a:latin typeface="Times New Roman" charset="0"/>
              <a:ea typeface="ＭＳ Ｐゴシック" charset="0"/>
              <a:cs typeface="ＭＳ Ｐゴシック" charset="0"/>
            </a:endParaRPr>
          </a:p>
        </p:txBody>
      </p:sp>
      <p:sp>
        <p:nvSpPr>
          <p:cNvPr id="34820" name="Rectangle 3"/>
          <p:cNvSpPr>
            <a:spLocks noGrp="1" noChangeArrowheads="1"/>
          </p:cNvSpPr>
          <p:nvPr>
            <p:ph type="body" idx="1"/>
          </p:nvPr>
        </p:nvSpPr>
        <p:spPr/>
        <p:txBody>
          <a:bodyPr/>
          <a:lstStyle/>
          <a:p>
            <a:r>
              <a:rPr lang="en-US" dirty="0">
                <a:latin typeface="Times New Roman" charset="0"/>
                <a:ea typeface="ＭＳ Ｐゴシック" charset="0"/>
                <a:cs typeface="ＭＳ Ｐゴシック" charset="0"/>
              </a:rPr>
              <a:t>After the first pass, the largest element will be at the end</a:t>
            </a:r>
          </a:p>
          <a:p>
            <a:endParaRPr lang="en-AU" dirty="0">
              <a:latin typeface="Times New Roman" charset="0"/>
              <a:ea typeface="ＭＳ Ｐゴシック" charset="0"/>
              <a:cs typeface="ＭＳ Ｐゴシック" charset="0"/>
            </a:endParaRPr>
          </a:p>
        </p:txBody>
      </p:sp>
      <p:grpSp>
        <p:nvGrpSpPr>
          <p:cNvPr id="34821" name="Group 4"/>
          <p:cNvGrpSpPr>
            <a:grpSpLocks/>
          </p:cNvGrpSpPr>
          <p:nvPr/>
        </p:nvGrpSpPr>
        <p:grpSpPr bwMode="auto">
          <a:xfrm>
            <a:off x="984250" y="2362200"/>
            <a:ext cx="3376613" cy="457200"/>
            <a:chOff x="1824" y="2112"/>
            <a:chExt cx="2304" cy="288"/>
          </a:xfrm>
        </p:grpSpPr>
        <p:sp>
          <p:nvSpPr>
            <p:cNvPr id="34899" name="Rectangle 5"/>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4900" name="Rectangle 6"/>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4901" name="Rectangle 7"/>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4902" name="Rectangle 8"/>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34903" name="Rectangle 9"/>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4904" name="Rectangle 10"/>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4905" name="Rectangle 11"/>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4906" name="Rectangle 12"/>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grpSp>
      <p:grpSp>
        <p:nvGrpSpPr>
          <p:cNvPr id="34822" name="Group 13"/>
          <p:cNvGrpSpPr>
            <a:grpSpLocks/>
          </p:cNvGrpSpPr>
          <p:nvPr/>
        </p:nvGrpSpPr>
        <p:grpSpPr bwMode="auto">
          <a:xfrm>
            <a:off x="5064125" y="2362200"/>
            <a:ext cx="3376613" cy="457200"/>
            <a:chOff x="1824" y="2112"/>
            <a:chExt cx="2304" cy="288"/>
          </a:xfrm>
        </p:grpSpPr>
        <p:sp>
          <p:nvSpPr>
            <p:cNvPr id="34891" name="Rectangle 14"/>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4892" name="Rectangle 15"/>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4893" name="Rectangle 16"/>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4894" name="Rectangle 17"/>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34895" name="Rectangle 18"/>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4896" name="Rectangle 19"/>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4897" name="Rectangle 20"/>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4898" name="Rectangle 21"/>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grpSp>
      <p:cxnSp>
        <p:nvCxnSpPr>
          <p:cNvPr id="34823" name="AutoShape 22"/>
          <p:cNvCxnSpPr>
            <a:cxnSpLocks noChangeShapeType="1"/>
            <a:stCxn id="34899" idx="2"/>
            <a:endCxn id="34900" idx="2"/>
          </p:cNvCxnSpPr>
          <p:nvPr/>
        </p:nvCxnSpPr>
        <p:spPr bwMode="auto">
          <a:xfrm rot="16200000" flipH="1">
            <a:off x="1405732" y="2609056"/>
            <a:ext cx="1588" cy="422275"/>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34824" name="AutoShape 23"/>
          <p:cNvCxnSpPr>
            <a:cxnSpLocks noChangeShapeType="1"/>
          </p:cNvCxnSpPr>
          <p:nvPr/>
        </p:nvCxnSpPr>
        <p:spPr bwMode="auto">
          <a:xfrm rot="16200000" flipH="1">
            <a:off x="5866606" y="25915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grpSp>
        <p:nvGrpSpPr>
          <p:cNvPr id="34825" name="Group 24"/>
          <p:cNvGrpSpPr>
            <a:grpSpLocks/>
          </p:cNvGrpSpPr>
          <p:nvPr/>
        </p:nvGrpSpPr>
        <p:grpSpPr bwMode="auto">
          <a:xfrm>
            <a:off x="984250" y="4343400"/>
            <a:ext cx="3376613" cy="457200"/>
            <a:chOff x="1824" y="2112"/>
            <a:chExt cx="2304" cy="288"/>
          </a:xfrm>
        </p:grpSpPr>
        <p:sp>
          <p:nvSpPr>
            <p:cNvPr id="34883" name="Rectangle 25"/>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4884" name="Rectangle 26"/>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4885" name="Rectangle 27"/>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4886" name="Rectangle 28"/>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12</a:t>
              </a:r>
              <a:endParaRPr lang="en-AU" dirty="0">
                <a:solidFill>
                  <a:srgbClr val="FF0000"/>
                </a:solidFill>
                <a:latin typeface="Courier" charset="0"/>
              </a:endParaRPr>
            </a:p>
          </p:txBody>
        </p:sp>
        <p:sp>
          <p:nvSpPr>
            <p:cNvPr id="34887" name="Rectangle 29"/>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15</a:t>
              </a:r>
              <a:endParaRPr lang="en-AU" dirty="0">
                <a:solidFill>
                  <a:srgbClr val="FF0000"/>
                </a:solidFill>
                <a:latin typeface="Courier" charset="0"/>
              </a:endParaRPr>
            </a:p>
          </p:txBody>
        </p:sp>
        <p:sp>
          <p:nvSpPr>
            <p:cNvPr id="34888" name="Rectangle 30"/>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4889" name="Rectangle 31"/>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4890" name="Rectangle 32"/>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grpSp>
      <p:grpSp>
        <p:nvGrpSpPr>
          <p:cNvPr id="34826" name="Group 33"/>
          <p:cNvGrpSpPr>
            <a:grpSpLocks/>
          </p:cNvGrpSpPr>
          <p:nvPr/>
        </p:nvGrpSpPr>
        <p:grpSpPr bwMode="auto">
          <a:xfrm>
            <a:off x="984250" y="3352800"/>
            <a:ext cx="3376613" cy="457200"/>
            <a:chOff x="1824" y="2112"/>
            <a:chExt cx="2304" cy="288"/>
          </a:xfrm>
        </p:grpSpPr>
        <p:sp>
          <p:nvSpPr>
            <p:cNvPr id="34875" name="Rectangle 34"/>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4876" name="Rectangle 35"/>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1</a:t>
              </a:r>
              <a:endParaRPr lang="en-AU" dirty="0">
                <a:solidFill>
                  <a:srgbClr val="FF0000"/>
                </a:solidFill>
                <a:latin typeface="Courier" charset="0"/>
              </a:endParaRPr>
            </a:p>
          </p:txBody>
        </p:sp>
        <p:sp>
          <p:nvSpPr>
            <p:cNvPr id="34877" name="Rectangle 36"/>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8</a:t>
              </a:r>
              <a:endParaRPr lang="en-AU" dirty="0">
                <a:solidFill>
                  <a:srgbClr val="FF0000"/>
                </a:solidFill>
                <a:latin typeface="Courier" charset="0"/>
              </a:endParaRPr>
            </a:p>
          </p:txBody>
        </p:sp>
        <p:sp>
          <p:nvSpPr>
            <p:cNvPr id="34878" name="Rectangle 37"/>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34879" name="Rectangle 38"/>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4880" name="Rectangle 39"/>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4881" name="Rectangle 40"/>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4882" name="Rectangle 41"/>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grpSp>
      <p:cxnSp>
        <p:nvCxnSpPr>
          <p:cNvPr id="34827" name="AutoShape 42"/>
          <p:cNvCxnSpPr>
            <a:cxnSpLocks noChangeShapeType="1"/>
          </p:cNvCxnSpPr>
          <p:nvPr/>
        </p:nvCxnSpPr>
        <p:spPr bwMode="auto">
          <a:xfrm rot="16200000" flipH="1">
            <a:off x="2209006" y="3582194"/>
            <a:ext cx="1588" cy="457200"/>
          </a:xfrm>
          <a:prstGeom prst="bentConnector3">
            <a:avLst>
              <a:gd name="adj1" fmla="val 13499995"/>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grpSp>
        <p:nvGrpSpPr>
          <p:cNvPr id="34828" name="Group 43"/>
          <p:cNvGrpSpPr>
            <a:grpSpLocks/>
          </p:cNvGrpSpPr>
          <p:nvPr/>
        </p:nvGrpSpPr>
        <p:grpSpPr bwMode="auto">
          <a:xfrm>
            <a:off x="5064125" y="3352800"/>
            <a:ext cx="3376613" cy="457200"/>
            <a:chOff x="1824" y="2112"/>
            <a:chExt cx="2304" cy="288"/>
          </a:xfrm>
        </p:grpSpPr>
        <p:sp>
          <p:nvSpPr>
            <p:cNvPr id="34867" name="Rectangle 44"/>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4868" name="Rectangle 45"/>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4869" name="Rectangle 46"/>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4870" name="Rectangle 47"/>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34871" name="Rectangle 48"/>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4872" name="Rectangle 49"/>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4873" name="Rectangle 50"/>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4874" name="Rectangle 51"/>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grpSp>
      <p:cxnSp>
        <p:nvCxnSpPr>
          <p:cNvPr id="34829" name="AutoShape 52"/>
          <p:cNvCxnSpPr>
            <a:cxnSpLocks noChangeShapeType="1"/>
          </p:cNvCxnSpPr>
          <p:nvPr/>
        </p:nvCxnSpPr>
        <p:spPr bwMode="auto">
          <a:xfrm rot="16200000" flipH="1">
            <a:off x="6781006" y="35821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34830" name="AutoShape 53"/>
          <p:cNvCxnSpPr>
            <a:cxnSpLocks noChangeShapeType="1"/>
            <a:stCxn id="34906" idx="3"/>
            <a:endCxn id="34891" idx="1"/>
          </p:cNvCxnSpPr>
          <p:nvPr/>
        </p:nvCxnSpPr>
        <p:spPr bwMode="auto">
          <a:xfrm>
            <a:off x="4360863" y="2590800"/>
            <a:ext cx="70326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4831" name="AutoShape 54"/>
          <p:cNvCxnSpPr>
            <a:cxnSpLocks noChangeShapeType="1"/>
            <a:stCxn id="34891" idx="1"/>
            <a:endCxn id="34882" idx="3"/>
          </p:cNvCxnSpPr>
          <p:nvPr/>
        </p:nvCxnSpPr>
        <p:spPr bwMode="auto">
          <a:xfrm flipH="1">
            <a:off x="4360863" y="2590800"/>
            <a:ext cx="703262" cy="9906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4832" name="AutoShape 55"/>
          <p:cNvCxnSpPr>
            <a:cxnSpLocks noChangeShapeType="1"/>
            <a:stCxn id="34882" idx="3"/>
            <a:endCxn id="34867" idx="1"/>
          </p:cNvCxnSpPr>
          <p:nvPr/>
        </p:nvCxnSpPr>
        <p:spPr bwMode="auto">
          <a:xfrm>
            <a:off x="4360863" y="3581400"/>
            <a:ext cx="70326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nvGrpSpPr>
          <p:cNvPr id="34833" name="Group 56"/>
          <p:cNvGrpSpPr>
            <a:grpSpLocks/>
          </p:cNvGrpSpPr>
          <p:nvPr/>
        </p:nvGrpSpPr>
        <p:grpSpPr bwMode="auto">
          <a:xfrm>
            <a:off x="5133975" y="4343400"/>
            <a:ext cx="3376613" cy="457200"/>
            <a:chOff x="1824" y="2112"/>
            <a:chExt cx="2304" cy="288"/>
          </a:xfrm>
        </p:grpSpPr>
        <p:sp>
          <p:nvSpPr>
            <p:cNvPr id="34859" name="Rectangle 57"/>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4860" name="Rectangle 58"/>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4861" name="Rectangle 59"/>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4862" name="Rectangle 60"/>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4863" name="Rectangle 61"/>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2</a:t>
              </a:r>
              <a:endParaRPr lang="en-AU" dirty="0">
                <a:solidFill>
                  <a:srgbClr val="FF0000"/>
                </a:solidFill>
                <a:latin typeface="Courier" charset="0"/>
              </a:endParaRPr>
            </a:p>
          </p:txBody>
        </p:sp>
        <p:sp>
          <p:nvSpPr>
            <p:cNvPr id="34864" name="Rectangle 62"/>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15</a:t>
              </a:r>
              <a:endParaRPr lang="en-AU" dirty="0">
                <a:solidFill>
                  <a:srgbClr val="FF0000"/>
                </a:solidFill>
                <a:latin typeface="Courier" charset="0"/>
              </a:endParaRPr>
            </a:p>
          </p:txBody>
        </p:sp>
        <p:sp>
          <p:nvSpPr>
            <p:cNvPr id="34865" name="Rectangle 63"/>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4866" name="Rectangle 64"/>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grpSp>
      <p:cxnSp>
        <p:nvCxnSpPr>
          <p:cNvPr id="34834" name="AutoShape 65"/>
          <p:cNvCxnSpPr>
            <a:cxnSpLocks noChangeShapeType="1"/>
          </p:cNvCxnSpPr>
          <p:nvPr/>
        </p:nvCxnSpPr>
        <p:spPr bwMode="auto">
          <a:xfrm rot="16200000" flipH="1">
            <a:off x="3123406" y="4572794"/>
            <a:ext cx="1588" cy="457200"/>
          </a:xfrm>
          <a:prstGeom prst="bentConnector3">
            <a:avLst>
              <a:gd name="adj1" fmla="val 14199995"/>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34835" name="AutoShape 66"/>
          <p:cNvCxnSpPr>
            <a:cxnSpLocks noChangeShapeType="1"/>
          </p:cNvCxnSpPr>
          <p:nvPr/>
        </p:nvCxnSpPr>
        <p:spPr bwMode="auto">
          <a:xfrm rot="16200000" flipH="1">
            <a:off x="7695406" y="45727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grpSp>
        <p:nvGrpSpPr>
          <p:cNvPr id="34836" name="Group 67"/>
          <p:cNvGrpSpPr>
            <a:grpSpLocks/>
          </p:cNvGrpSpPr>
          <p:nvPr/>
        </p:nvGrpSpPr>
        <p:grpSpPr bwMode="auto">
          <a:xfrm>
            <a:off x="984250" y="5334000"/>
            <a:ext cx="3376613" cy="457200"/>
            <a:chOff x="1824" y="2112"/>
            <a:chExt cx="2304" cy="288"/>
          </a:xfrm>
        </p:grpSpPr>
        <p:sp>
          <p:nvSpPr>
            <p:cNvPr id="34851" name="Rectangle 68"/>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4852" name="Rectangle 69"/>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4853" name="Rectangle 70"/>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4854" name="Rectangle 71"/>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4855" name="Rectangle 72"/>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4856" name="Rectangle 73"/>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7</a:t>
              </a:r>
              <a:endParaRPr lang="en-AU" dirty="0">
                <a:solidFill>
                  <a:srgbClr val="FF0000"/>
                </a:solidFill>
                <a:latin typeface="Courier" charset="0"/>
              </a:endParaRPr>
            </a:p>
          </p:txBody>
        </p:sp>
        <p:sp>
          <p:nvSpPr>
            <p:cNvPr id="34857" name="Rectangle 74"/>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15</a:t>
              </a:r>
              <a:endParaRPr lang="en-AU" dirty="0">
                <a:solidFill>
                  <a:srgbClr val="FF0000"/>
                </a:solidFill>
                <a:latin typeface="Courier" charset="0"/>
              </a:endParaRPr>
            </a:p>
          </p:txBody>
        </p:sp>
        <p:sp>
          <p:nvSpPr>
            <p:cNvPr id="34858" name="Rectangle 75"/>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grpSp>
      <p:grpSp>
        <p:nvGrpSpPr>
          <p:cNvPr id="34837" name="Group 76"/>
          <p:cNvGrpSpPr>
            <a:grpSpLocks/>
          </p:cNvGrpSpPr>
          <p:nvPr/>
        </p:nvGrpSpPr>
        <p:grpSpPr bwMode="auto">
          <a:xfrm>
            <a:off x="5133975" y="5334000"/>
            <a:ext cx="3376613" cy="457200"/>
            <a:chOff x="1824" y="2112"/>
            <a:chExt cx="2304" cy="288"/>
          </a:xfrm>
        </p:grpSpPr>
        <p:sp>
          <p:nvSpPr>
            <p:cNvPr id="34843" name="Rectangle 77"/>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4844" name="Rectangle 78"/>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4845" name="Rectangle 79"/>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4846" name="Rectangle 80"/>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4847" name="Rectangle 81"/>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4848" name="Rectangle 82"/>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4849" name="Rectangle 83"/>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4</a:t>
              </a:r>
              <a:endParaRPr lang="en-AU" dirty="0">
                <a:solidFill>
                  <a:srgbClr val="FF0000"/>
                </a:solidFill>
                <a:latin typeface="Courier" charset="0"/>
              </a:endParaRPr>
            </a:p>
          </p:txBody>
        </p:sp>
        <p:sp>
          <p:nvSpPr>
            <p:cNvPr id="34850" name="Rectangle 84"/>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15</a:t>
              </a:r>
              <a:endParaRPr lang="en-AU" dirty="0">
                <a:solidFill>
                  <a:srgbClr val="FF0000"/>
                </a:solidFill>
                <a:latin typeface="Courier" charset="0"/>
              </a:endParaRPr>
            </a:p>
          </p:txBody>
        </p:sp>
      </p:grpSp>
      <p:cxnSp>
        <p:nvCxnSpPr>
          <p:cNvPr id="34838" name="AutoShape 85"/>
          <p:cNvCxnSpPr>
            <a:cxnSpLocks noChangeShapeType="1"/>
            <a:stCxn id="34867" idx="1"/>
            <a:endCxn id="34890" idx="3"/>
          </p:cNvCxnSpPr>
          <p:nvPr/>
        </p:nvCxnSpPr>
        <p:spPr bwMode="auto">
          <a:xfrm flipH="1">
            <a:off x="4360863" y="3581400"/>
            <a:ext cx="703262" cy="9906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4839" name="AutoShape 86"/>
          <p:cNvCxnSpPr>
            <a:cxnSpLocks noChangeShapeType="1"/>
            <a:stCxn id="34890" idx="3"/>
            <a:endCxn id="34859" idx="1"/>
          </p:cNvCxnSpPr>
          <p:nvPr/>
        </p:nvCxnSpPr>
        <p:spPr bwMode="auto">
          <a:xfrm>
            <a:off x="4360863" y="4572000"/>
            <a:ext cx="77311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4840" name="AutoShape 87"/>
          <p:cNvCxnSpPr>
            <a:cxnSpLocks noChangeShapeType="1"/>
            <a:stCxn id="34859" idx="1"/>
            <a:endCxn id="34858" idx="3"/>
          </p:cNvCxnSpPr>
          <p:nvPr/>
        </p:nvCxnSpPr>
        <p:spPr bwMode="auto">
          <a:xfrm flipH="1">
            <a:off x="4360863" y="4572000"/>
            <a:ext cx="773112" cy="9906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4841" name="AutoShape 88"/>
          <p:cNvCxnSpPr>
            <a:cxnSpLocks noChangeShapeType="1"/>
          </p:cNvCxnSpPr>
          <p:nvPr/>
        </p:nvCxnSpPr>
        <p:spPr bwMode="auto">
          <a:xfrm rot="16200000" flipH="1">
            <a:off x="3961606" y="55633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34842" name="AutoShape 89"/>
          <p:cNvCxnSpPr>
            <a:cxnSpLocks noChangeShapeType="1"/>
            <a:stCxn id="34858" idx="3"/>
            <a:endCxn id="34843" idx="1"/>
          </p:cNvCxnSpPr>
          <p:nvPr/>
        </p:nvCxnSpPr>
        <p:spPr bwMode="auto">
          <a:xfrm>
            <a:off x="4360863" y="5562600"/>
            <a:ext cx="77311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9453593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B672E402-DC42-2A4E-AE65-841DD1A450FD}" type="slidenum">
              <a:rPr lang="en-AU" sz="1400"/>
              <a:pPr/>
              <a:t>17</a:t>
            </a:fld>
            <a:endParaRPr lang="en-AU" sz="1400" dirty="0"/>
          </a:p>
        </p:txBody>
      </p:sp>
      <p:sp>
        <p:nvSpPr>
          <p:cNvPr id="35843"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The second pass</a:t>
            </a:r>
            <a:endParaRPr lang="en-AU" dirty="0">
              <a:latin typeface="Times New Roman" charset="0"/>
              <a:ea typeface="ＭＳ Ｐゴシック" charset="0"/>
              <a:cs typeface="ＭＳ Ｐゴシック" charset="0"/>
            </a:endParaRPr>
          </a:p>
        </p:txBody>
      </p:sp>
      <p:sp>
        <p:nvSpPr>
          <p:cNvPr id="35844" name="Rectangle 3"/>
          <p:cNvSpPr>
            <a:spLocks noGrp="1" noChangeArrowheads="1"/>
          </p:cNvSpPr>
          <p:nvPr>
            <p:ph type="body" idx="1"/>
          </p:nvPr>
        </p:nvSpPr>
        <p:spPr/>
        <p:txBody>
          <a:bodyPr/>
          <a:lstStyle/>
          <a:p>
            <a:r>
              <a:rPr lang="en-US" dirty="0">
                <a:latin typeface="Times New Roman" charset="0"/>
                <a:ea typeface="ＭＳ Ｐゴシック" charset="0"/>
                <a:cs typeface="ＭＳ Ｐゴシック" charset="0"/>
              </a:rPr>
              <a:t>The second pass doesn’t need to make the last comparison</a:t>
            </a:r>
          </a:p>
          <a:p>
            <a:endParaRPr lang="en-AU" dirty="0">
              <a:latin typeface="Times New Roman" charset="0"/>
              <a:ea typeface="ＭＳ Ｐゴシック" charset="0"/>
              <a:cs typeface="ＭＳ Ｐゴシック" charset="0"/>
            </a:endParaRPr>
          </a:p>
        </p:txBody>
      </p:sp>
      <p:grpSp>
        <p:nvGrpSpPr>
          <p:cNvPr id="35845" name="Group 4"/>
          <p:cNvGrpSpPr>
            <a:grpSpLocks/>
          </p:cNvGrpSpPr>
          <p:nvPr/>
        </p:nvGrpSpPr>
        <p:grpSpPr bwMode="auto">
          <a:xfrm>
            <a:off x="984250" y="2362200"/>
            <a:ext cx="3376613" cy="457200"/>
            <a:chOff x="1824" y="2112"/>
            <a:chExt cx="2304" cy="288"/>
          </a:xfrm>
        </p:grpSpPr>
        <p:sp>
          <p:nvSpPr>
            <p:cNvPr id="35912" name="Rectangle 5"/>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5913" name="Rectangle 6"/>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5914" name="Rectangle 7"/>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5915" name="Rectangle 8"/>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5916" name="Rectangle 9"/>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5917" name="Rectangle 10"/>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5918" name="Rectangle 11"/>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5919" name="Rectangle 12"/>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grpSp>
        <p:nvGrpSpPr>
          <p:cNvPr id="35846" name="Group 13"/>
          <p:cNvGrpSpPr>
            <a:grpSpLocks/>
          </p:cNvGrpSpPr>
          <p:nvPr/>
        </p:nvGrpSpPr>
        <p:grpSpPr bwMode="auto">
          <a:xfrm>
            <a:off x="5064125" y="2362200"/>
            <a:ext cx="3376613" cy="457200"/>
            <a:chOff x="1824" y="2112"/>
            <a:chExt cx="2304" cy="288"/>
          </a:xfrm>
        </p:grpSpPr>
        <p:sp>
          <p:nvSpPr>
            <p:cNvPr id="35904" name="Rectangle 14"/>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1</a:t>
              </a:r>
              <a:endParaRPr lang="en-AU" dirty="0">
                <a:solidFill>
                  <a:srgbClr val="FF0000"/>
                </a:solidFill>
                <a:latin typeface="Courier" charset="0"/>
              </a:endParaRPr>
            </a:p>
          </p:txBody>
        </p:sp>
        <p:sp>
          <p:nvSpPr>
            <p:cNvPr id="35905" name="Rectangle 15"/>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6</a:t>
              </a:r>
              <a:endParaRPr lang="en-AU" dirty="0">
                <a:solidFill>
                  <a:srgbClr val="FF0000"/>
                </a:solidFill>
                <a:latin typeface="Courier" charset="0"/>
              </a:endParaRPr>
            </a:p>
          </p:txBody>
        </p:sp>
        <p:sp>
          <p:nvSpPr>
            <p:cNvPr id="35906" name="Rectangle 16"/>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5907" name="Rectangle 17"/>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5908" name="Rectangle 18"/>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5909" name="Rectangle 19"/>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5910" name="Rectangle 20"/>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5911" name="Rectangle 21"/>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5847" name="AutoShape 22"/>
          <p:cNvCxnSpPr>
            <a:cxnSpLocks noChangeShapeType="1"/>
            <a:stCxn id="35912" idx="2"/>
            <a:endCxn id="35913" idx="2"/>
          </p:cNvCxnSpPr>
          <p:nvPr/>
        </p:nvCxnSpPr>
        <p:spPr bwMode="auto">
          <a:xfrm rot="16200000" flipH="1">
            <a:off x="1405732" y="2609056"/>
            <a:ext cx="1588" cy="422275"/>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35848" name="AutoShape 23"/>
          <p:cNvCxnSpPr>
            <a:cxnSpLocks noChangeShapeType="1"/>
          </p:cNvCxnSpPr>
          <p:nvPr/>
        </p:nvCxnSpPr>
        <p:spPr bwMode="auto">
          <a:xfrm rot="16200000" flipH="1">
            <a:off x="5942806" y="25915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grpSp>
        <p:nvGrpSpPr>
          <p:cNvPr id="35849" name="Group 24"/>
          <p:cNvGrpSpPr>
            <a:grpSpLocks/>
          </p:cNvGrpSpPr>
          <p:nvPr/>
        </p:nvGrpSpPr>
        <p:grpSpPr bwMode="auto">
          <a:xfrm>
            <a:off x="984250" y="4343400"/>
            <a:ext cx="3376613" cy="457200"/>
            <a:chOff x="1824" y="2112"/>
            <a:chExt cx="2304" cy="288"/>
          </a:xfrm>
        </p:grpSpPr>
        <p:sp>
          <p:nvSpPr>
            <p:cNvPr id="35896" name="Rectangle 25"/>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5897" name="Rectangle 26"/>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5898" name="Rectangle 27"/>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5899" name="Rectangle 28"/>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2</a:t>
              </a:r>
              <a:endParaRPr lang="en-AU" dirty="0">
                <a:solidFill>
                  <a:srgbClr val="FF0000"/>
                </a:solidFill>
                <a:latin typeface="Courier" charset="0"/>
              </a:endParaRPr>
            </a:p>
          </p:txBody>
        </p:sp>
        <p:sp>
          <p:nvSpPr>
            <p:cNvPr id="35900" name="Rectangle 29"/>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12</a:t>
              </a:r>
              <a:endParaRPr lang="en-AU" dirty="0">
                <a:solidFill>
                  <a:srgbClr val="FF0000"/>
                </a:solidFill>
                <a:latin typeface="Courier" charset="0"/>
              </a:endParaRPr>
            </a:p>
          </p:txBody>
        </p:sp>
        <p:sp>
          <p:nvSpPr>
            <p:cNvPr id="35901" name="Rectangle 30"/>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5902" name="Rectangle 31"/>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5903" name="Rectangle 32"/>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grpSp>
        <p:nvGrpSpPr>
          <p:cNvPr id="35850" name="Group 33"/>
          <p:cNvGrpSpPr>
            <a:grpSpLocks/>
          </p:cNvGrpSpPr>
          <p:nvPr/>
        </p:nvGrpSpPr>
        <p:grpSpPr bwMode="auto">
          <a:xfrm>
            <a:off x="984250" y="3352800"/>
            <a:ext cx="3376613" cy="457200"/>
            <a:chOff x="1824" y="2112"/>
            <a:chExt cx="2304" cy="288"/>
          </a:xfrm>
        </p:grpSpPr>
        <p:sp>
          <p:nvSpPr>
            <p:cNvPr id="35888" name="Rectangle 34"/>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5889" name="Rectangle 35"/>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5890" name="Rectangle 36"/>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5891" name="Rectangle 37"/>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5892" name="Rectangle 38"/>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5893" name="Rectangle 39"/>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5894" name="Rectangle 40"/>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5895" name="Rectangle 41"/>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5851" name="AutoShape 42"/>
          <p:cNvCxnSpPr>
            <a:cxnSpLocks noChangeShapeType="1"/>
          </p:cNvCxnSpPr>
          <p:nvPr/>
        </p:nvCxnSpPr>
        <p:spPr bwMode="auto">
          <a:xfrm rot="16200000" flipH="1">
            <a:off x="2209006" y="35821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grpSp>
        <p:nvGrpSpPr>
          <p:cNvPr id="35852" name="Group 43"/>
          <p:cNvGrpSpPr>
            <a:grpSpLocks/>
          </p:cNvGrpSpPr>
          <p:nvPr/>
        </p:nvGrpSpPr>
        <p:grpSpPr bwMode="auto">
          <a:xfrm>
            <a:off x="5064125" y="3352800"/>
            <a:ext cx="3376613" cy="457200"/>
            <a:chOff x="1824" y="2112"/>
            <a:chExt cx="2304" cy="288"/>
          </a:xfrm>
        </p:grpSpPr>
        <p:sp>
          <p:nvSpPr>
            <p:cNvPr id="35880" name="Rectangle 44"/>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5881" name="Rectangle 45"/>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5882" name="Rectangle 46"/>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5883" name="Rectangle 47"/>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5884" name="Rectangle 48"/>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5885" name="Rectangle 49"/>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5886" name="Rectangle 50"/>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5887" name="Rectangle 51"/>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5853" name="AutoShape 52"/>
          <p:cNvCxnSpPr>
            <a:cxnSpLocks noChangeShapeType="1"/>
          </p:cNvCxnSpPr>
          <p:nvPr/>
        </p:nvCxnSpPr>
        <p:spPr bwMode="auto">
          <a:xfrm rot="16200000" flipH="1">
            <a:off x="6781006" y="35821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35854" name="AutoShape 53"/>
          <p:cNvCxnSpPr>
            <a:cxnSpLocks noChangeShapeType="1"/>
            <a:stCxn id="35919" idx="3"/>
            <a:endCxn id="35904" idx="1"/>
          </p:cNvCxnSpPr>
          <p:nvPr/>
        </p:nvCxnSpPr>
        <p:spPr bwMode="auto">
          <a:xfrm>
            <a:off x="4360863" y="2590800"/>
            <a:ext cx="70326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5855" name="AutoShape 54"/>
          <p:cNvCxnSpPr>
            <a:cxnSpLocks noChangeShapeType="1"/>
            <a:stCxn id="35904" idx="1"/>
            <a:endCxn id="35895" idx="3"/>
          </p:cNvCxnSpPr>
          <p:nvPr/>
        </p:nvCxnSpPr>
        <p:spPr bwMode="auto">
          <a:xfrm flipH="1">
            <a:off x="4360863" y="2590800"/>
            <a:ext cx="703262" cy="9906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5856" name="AutoShape 55"/>
          <p:cNvCxnSpPr>
            <a:cxnSpLocks noChangeShapeType="1"/>
            <a:stCxn id="35895" idx="3"/>
            <a:endCxn id="35880" idx="1"/>
          </p:cNvCxnSpPr>
          <p:nvPr/>
        </p:nvCxnSpPr>
        <p:spPr bwMode="auto">
          <a:xfrm>
            <a:off x="4360863" y="3581400"/>
            <a:ext cx="70326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nvGrpSpPr>
          <p:cNvPr id="35857" name="Group 56"/>
          <p:cNvGrpSpPr>
            <a:grpSpLocks/>
          </p:cNvGrpSpPr>
          <p:nvPr/>
        </p:nvGrpSpPr>
        <p:grpSpPr bwMode="auto">
          <a:xfrm>
            <a:off x="5133975" y="4343400"/>
            <a:ext cx="3376613" cy="457200"/>
            <a:chOff x="1824" y="2112"/>
            <a:chExt cx="2304" cy="288"/>
          </a:xfrm>
        </p:grpSpPr>
        <p:sp>
          <p:nvSpPr>
            <p:cNvPr id="35872" name="Rectangle 57"/>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5873" name="Rectangle 58"/>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5874" name="Rectangle 59"/>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5875" name="Rectangle 60"/>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5876" name="Rectangle 61"/>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7</a:t>
              </a:r>
              <a:endParaRPr lang="en-AU" dirty="0">
                <a:solidFill>
                  <a:srgbClr val="FF0000"/>
                </a:solidFill>
                <a:latin typeface="Courier" charset="0"/>
              </a:endParaRPr>
            </a:p>
          </p:txBody>
        </p:sp>
        <p:sp>
          <p:nvSpPr>
            <p:cNvPr id="35877" name="Rectangle 62"/>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12</a:t>
              </a:r>
              <a:endParaRPr lang="en-AU" dirty="0">
                <a:solidFill>
                  <a:srgbClr val="FF0000"/>
                </a:solidFill>
                <a:latin typeface="Courier" charset="0"/>
              </a:endParaRPr>
            </a:p>
          </p:txBody>
        </p:sp>
        <p:sp>
          <p:nvSpPr>
            <p:cNvPr id="35878" name="Rectangle 63"/>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5879" name="Rectangle 64"/>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5858" name="AutoShape 65"/>
          <p:cNvCxnSpPr>
            <a:cxnSpLocks noChangeShapeType="1"/>
          </p:cNvCxnSpPr>
          <p:nvPr/>
        </p:nvCxnSpPr>
        <p:spPr bwMode="auto">
          <a:xfrm rot="16200000" flipH="1">
            <a:off x="3123406" y="45727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35859" name="AutoShape 66"/>
          <p:cNvCxnSpPr>
            <a:cxnSpLocks noChangeShapeType="1"/>
          </p:cNvCxnSpPr>
          <p:nvPr/>
        </p:nvCxnSpPr>
        <p:spPr bwMode="auto">
          <a:xfrm rot="16200000" flipH="1">
            <a:off x="7619206" y="45727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grpSp>
        <p:nvGrpSpPr>
          <p:cNvPr id="35860" name="Group 67"/>
          <p:cNvGrpSpPr>
            <a:grpSpLocks/>
          </p:cNvGrpSpPr>
          <p:nvPr/>
        </p:nvGrpSpPr>
        <p:grpSpPr bwMode="auto">
          <a:xfrm>
            <a:off x="984250" y="5334000"/>
            <a:ext cx="3376613" cy="457200"/>
            <a:chOff x="1824" y="2112"/>
            <a:chExt cx="2304" cy="288"/>
          </a:xfrm>
        </p:grpSpPr>
        <p:sp>
          <p:nvSpPr>
            <p:cNvPr id="35864" name="Rectangle 68"/>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5865" name="Rectangle 69"/>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5866" name="Rectangle 70"/>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5867" name="Rectangle 71"/>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5868" name="Rectangle 72"/>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5869" name="Rectangle 73"/>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4</a:t>
              </a:r>
              <a:endParaRPr lang="en-AU" dirty="0">
                <a:solidFill>
                  <a:srgbClr val="FF0000"/>
                </a:solidFill>
                <a:latin typeface="Courier" charset="0"/>
              </a:endParaRPr>
            </a:p>
          </p:txBody>
        </p:sp>
        <p:sp>
          <p:nvSpPr>
            <p:cNvPr id="35870" name="Rectangle 74"/>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12</a:t>
              </a:r>
              <a:endParaRPr lang="en-AU" dirty="0">
                <a:solidFill>
                  <a:srgbClr val="FF0000"/>
                </a:solidFill>
                <a:latin typeface="Courier" charset="0"/>
              </a:endParaRPr>
            </a:p>
          </p:txBody>
        </p:sp>
        <p:sp>
          <p:nvSpPr>
            <p:cNvPr id="35871" name="Rectangle 75"/>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5861" name="AutoShape 76"/>
          <p:cNvCxnSpPr>
            <a:cxnSpLocks noChangeShapeType="1"/>
            <a:stCxn id="35880" idx="1"/>
            <a:endCxn id="35903" idx="3"/>
          </p:cNvCxnSpPr>
          <p:nvPr/>
        </p:nvCxnSpPr>
        <p:spPr bwMode="auto">
          <a:xfrm flipH="1">
            <a:off x="4360863" y="3581400"/>
            <a:ext cx="703262" cy="9906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5862" name="AutoShape 77"/>
          <p:cNvCxnSpPr>
            <a:cxnSpLocks noChangeShapeType="1"/>
            <a:stCxn id="35903" idx="3"/>
            <a:endCxn id="35872" idx="1"/>
          </p:cNvCxnSpPr>
          <p:nvPr/>
        </p:nvCxnSpPr>
        <p:spPr bwMode="auto">
          <a:xfrm>
            <a:off x="4360863" y="4572000"/>
            <a:ext cx="77311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5863" name="AutoShape 78"/>
          <p:cNvCxnSpPr>
            <a:cxnSpLocks noChangeShapeType="1"/>
            <a:stCxn id="35872" idx="1"/>
            <a:endCxn id="35871" idx="3"/>
          </p:cNvCxnSpPr>
          <p:nvPr/>
        </p:nvCxnSpPr>
        <p:spPr bwMode="auto">
          <a:xfrm flipH="1">
            <a:off x="4360863" y="4572000"/>
            <a:ext cx="773112" cy="9906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3968240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5E3F77F1-1508-C34F-ABA2-E7DBAA1710E3}" type="slidenum">
              <a:rPr lang="en-AU" sz="1400"/>
              <a:pPr/>
              <a:t>18</a:t>
            </a:fld>
            <a:endParaRPr lang="en-AU" sz="1400" dirty="0"/>
          </a:p>
        </p:txBody>
      </p:sp>
      <p:sp>
        <p:nvSpPr>
          <p:cNvPr id="36867"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The third pass</a:t>
            </a:r>
            <a:endParaRPr lang="en-AU" dirty="0">
              <a:latin typeface="Times New Roman" charset="0"/>
              <a:ea typeface="ＭＳ Ｐゴシック" charset="0"/>
              <a:cs typeface="ＭＳ Ｐゴシック" charset="0"/>
            </a:endParaRPr>
          </a:p>
        </p:txBody>
      </p:sp>
      <p:sp>
        <p:nvSpPr>
          <p:cNvPr id="36868" name="Rectangle 3"/>
          <p:cNvSpPr>
            <a:spLocks noGrp="1" noChangeArrowheads="1"/>
          </p:cNvSpPr>
          <p:nvPr>
            <p:ph type="body" idx="1"/>
          </p:nvPr>
        </p:nvSpPr>
        <p:spPr/>
        <p:txBody>
          <a:bodyPr/>
          <a:lstStyle/>
          <a:p>
            <a:r>
              <a:rPr lang="en-US" dirty="0">
                <a:latin typeface="Times New Roman" charset="0"/>
                <a:ea typeface="ＭＳ Ｐゴシック" charset="0"/>
                <a:cs typeface="ＭＳ Ｐゴシック" charset="0"/>
              </a:rPr>
              <a:t>The third pass can omit the last two comparisons</a:t>
            </a:r>
          </a:p>
          <a:p>
            <a:endParaRPr lang="en-AU" dirty="0">
              <a:latin typeface="Times New Roman" charset="0"/>
              <a:ea typeface="ＭＳ Ｐゴシック" charset="0"/>
              <a:cs typeface="ＭＳ Ｐゴシック" charset="0"/>
            </a:endParaRPr>
          </a:p>
        </p:txBody>
      </p:sp>
      <p:grpSp>
        <p:nvGrpSpPr>
          <p:cNvPr id="36869" name="Group 4"/>
          <p:cNvGrpSpPr>
            <a:grpSpLocks/>
          </p:cNvGrpSpPr>
          <p:nvPr/>
        </p:nvGrpSpPr>
        <p:grpSpPr bwMode="auto">
          <a:xfrm>
            <a:off x="984250" y="2362200"/>
            <a:ext cx="3376613" cy="457200"/>
            <a:chOff x="1824" y="2112"/>
            <a:chExt cx="2304" cy="288"/>
          </a:xfrm>
        </p:grpSpPr>
        <p:sp>
          <p:nvSpPr>
            <p:cNvPr id="36925" name="Rectangle 5"/>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6926" name="Rectangle 6"/>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6927" name="Rectangle 7"/>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6928" name="Rectangle 8"/>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6929" name="Rectangle 9"/>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6930" name="Rectangle 10"/>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6931" name="Rectangle 11"/>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6932" name="Rectangle 12"/>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grpSp>
        <p:nvGrpSpPr>
          <p:cNvPr id="36870" name="Group 13"/>
          <p:cNvGrpSpPr>
            <a:grpSpLocks/>
          </p:cNvGrpSpPr>
          <p:nvPr/>
        </p:nvGrpSpPr>
        <p:grpSpPr bwMode="auto">
          <a:xfrm>
            <a:off x="5064125" y="2362200"/>
            <a:ext cx="3376613" cy="457200"/>
            <a:chOff x="1824" y="2112"/>
            <a:chExt cx="2304" cy="288"/>
          </a:xfrm>
        </p:grpSpPr>
        <p:sp>
          <p:nvSpPr>
            <p:cNvPr id="36917" name="Rectangle 14"/>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6918" name="Rectangle 15"/>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6919" name="Rectangle 16"/>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6920" name="Rectangle 17"/>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6921" name="Rectangle 18"/>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6922" name="Rectangle 19"/>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6923" name="Rectangle 20"/>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6924" name="Rectangle 21"/>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6871" name="AutoShape 22"/>
          <p:cNvCxnSpPr>
            <a:cxnSpLocks noChangeShapeType="1"/>
            <a:stCxn id="36925" idx="2"/>
            <a:endCxn id="36926" idx="2"/>
          </p:cNvCxnSpPr>
          <p:nvPr/>
        </p:nvCxnSpPr>
        <p:spPr bwMode="auto">
          <a:xfrm rot="16200000" flipH="1">
            <a:off x="1405732" y="2609056"/>
            <a:ext cx="1588" cy="422275"/>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36872" name="AutoShape 23"/>
          <p:cNvCxnSpPr>
            <a:cxnSpLocks noChangeShapeType="1"/>
          </p:cNvCxnSpPr>
          <p:nvPr/>
        </p:nvCxnSpPr>
        <p:spPr bwMode="auto">
          <a:xfrm rot="16200000" flipH="1">
            <a:off x="5942806" y="25915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grpSp>
        <p:nvGrpSpPr>
          <p:cNvPr id="36873" name="Group 24"/>
          <p:cNvGrpSpPr>
            <a:grpSpLocks/>
          </p:cNvGrpSpPr>
          <p:nvPr/>
        </p:nvGrpSpPr>
        <p:grpSpPr bwMode="auto">
          <a:xfrm>
            <a:off x="984250" y="4343400"/>
            <a:ext cx="3376613" cy="457200"/>
            <a:chOff x="1824" y="2112"/>
            <a:chExt cx="2304" cy="288"/>
          </a:xfrm>
        </p:grpSpPr>
        <p:sp>
          <p:nvSpPr>
            <p:cNvPr id="36909" name="Rectangle 25"/>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6910" name="Rectangle 26"/>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6911" name="Rectangle 27"/>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6912" name="Rectangle 28"/>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7</a:t>
              </a:r>
              <a:endParaRPr lang="en-AU" dirty="0">
                <a:solidFill>
                  <a:srgbClr val="FF0000"/>
                </a:solidFill>
                <a:latin typeface="Courier" charset="0"/>
              </a:endParaRPr>
            </a:p>
          </p:txBody>
        </p:sp>
        <p:sp>
          <p:nvSpPr>
            <p:cNvPr id="36913" name="Rectangle 29"/>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8</a:t>
              </a:r>
              <a:endParaRPr lang="en-AU" dirty="0">
                <a:solidFill>
                  <a:srgbClr val="FF0000"/>
                </a:solidFill>
                <a:latin typeface="Courier" charset="0"/>
              </a:endParaRPr>
            </a:p>
          </p:txBody>
        </p:sp>
        <p:sp>
          <p:nvSpPr>
            <p:cNvPr id="36914" name="Rectangle 30"/>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6915" name="Rectangle 31"/>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6916" name="Rectangle 32"/>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grpSp>
        <p:nvGrpSpPr>
          <p:cNvPr id="36874" name="Group 33"/>
          <p:cNvGrpSpPr>
            <a:grpSpLocks/>
          </p:cNvGrpSpPr>
          <p:nvPr/>
        </p:nvGrpSpPr>
        <p:grpSpPr bwMode="auto">
          <a:xfrm>
            <a:off x="984250" y="3352800"/>
            <a:ext cx="3376613" cy="457200"/>
            <a:chOff x="1824" y="2112"/>
            <a:chExt cx="2304" cy="288"/>
          </a:xfrm>
        </p:grpSpPr>
        <p:sp>
          <p:nvSpPr>
            <p:cNvPr id="36901" name="Rectangle 34"/>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6902" name="Rectangle 35"/>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6903" name="Rectangle 36"/>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6904" name="Rectangle 37"/>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6905" name="Rectangle 38"/>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6906" name="Rectangle 39"/>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6907" name="Rectangle 40"/>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6908" name="Rectangle 41"/>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6875" name="AutoShape 42"/>
          <p:cNvCxnSpPr>
            <a:cxnSpLocks noChangeShapeType="1"/>
          </p:cNvCxnSpPr>
          <p:nvPr/>
        </p:nvCxnSpPr>
        <p:spPr bwMode="auto">
          <a:xfrm rot="16200000" flipH="1">
            <a:off x="2285206" y="35821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grpSp>
        <p:nvGrpSpPr>
          <p:cNvPr id="36876" name="Group 43"/>
          <p:cNvGrpSpPr>
            <a:grpSpLocks/>
          </p:cNvGrpSpPr>
          <p:nvPr/>
        </p:nvGrpSpPr>
        <p:grpSpPr bwMode="auto">
          <a:xfrm>
            <a:off x="5064125" y="3352800"/>
            <a:ext cx="3376613" cy="457200"/>
            <a:chOff x="1824" y="2112"/>
            <a:chExt cx="2304" cy="288"/>
          </a:xfrm>
        </p:grpSpPr>
        <p:sp>
          <p:nvSpPr>
            <p:cNvPr id="36893" name="Rectangle 44"/>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6894" name="Rectangle 45"/>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6895" name="Rectangle 46"/>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2</a:t>
              </a:r>
              <a:endParaRPr lang="en-AU" dirty="0">
                <a:solidFill>
                  <a:srgbClr val="FF0000"/>
                </a:solidFill>
                <a:latin typeface="Courier" charset="0"/>
              </a:endParaRPr>
            </a:p>
          </p:txBody>
        </p:sp>
        <p:sp>
          <p:nvSpPr>
            <p:cNvPr id="36896" name="Rectangle 47"/>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8</a:t>
              </a:r>
              <a:endParaRPr lang="en-AU" dirty="0">
                <a:solidFill>
                  <a:srgbClr val="FF0000"/>
                </a:solidFill>
                <a:latin typeface="Courier" charset="0"/>
              </a:endParaRPr>
            </a:p>
          </p:txBody>
        </p:sp>
        <p:sp>
          <p:nvSpPr>
            <p:cNvPr id="36897" name="Rectangle 48"/>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6898" name="Rectangle 49"/>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6899" name="Rectangle 50"/>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6900" name="Rectangle 51"/>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6877" name="AutoShape 52"/>
          <p:cNvCxnSpPr>
            <a:cxnSpLocks noChangeShapeType="1"/>
          </p:cNvCxnSpPr>
          <p:nvPr/>
        </p:nvCxnSpPr>
        <p:spPr bwMode="auto">
          <a:xfrm rot="16200000" flipH="1">
            <a:off x="6781006" y="35821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36878" name="AutoShape 53"/>
          <p:cNvCxnSpPr>
            <a:cxnSpLocks noChangeShapeType="1"/>
            <a:stCxn id="36932" idx="3"/>
            <a:endCxn id="36917" idx="1"/>
          </p:cNvCxnSpPr>
          <p:nvPr/>
        </p:nvCxnSpPr>
        <p:spPr bwMode="auto">
          <a:xfrm>
            <a:off x="4360863" y="2590800"/>
            <a:ext cx="70326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6879" name="AutoShape 54"/>
          <p:cNvCxnSpPr>
            <a:cxnSpLocks noChangeShapeType="1"/>
            <a:stCxn id="36917" idx="1"/>
            <a:endCxn id="36908" idx="3"/>
          </p:cNvCxnSpPr>
          <p:nvPr/>
        </p:nvCxnSpPr>
        <p:spPr bwMode="auto">
          <a:xfrm flipH="1">
            <a:off x="4360863" y="2590800"/>
            <a:ext cx="703262" cy="9906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6880" name="AutoShape 55"/>
          <p:cNvCxnSpPr>
            <a:cxnSpLocks noChangeShapeType="1"/>
            <a:stCxn id="36908" idx="3"/>
            <a:endCxn id="36893" idx="1"/>
          </p:cNvCxnSpPr>
          <p:nvPr/>
        </p:nvCxnSpPr>
        <p:spPr bwMode="auto">
          <a:xfrm>
            <a:off x="4360863" y="3581400"/>
            <a:ext cx="70326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nvGrpSpPr>
          <p:cNvPr id="36881" name="Group 56"/>
          <p:cNvGrpSpPr>
            <a:grpSpLocks/>
          </p:cNvGrpSpPr>
          <p:nvPr/>
        </p:nvGrpSpPr>
        <p:grpSpPr bwMode="auto">
          <a:xfrm>
            <a:off x="5133975" y="4343400"/>
            <a:ext cx="3376613" cy="457200"/>
            <a:chOff x="1824" y="2112"/>
            <a:chExt cx="2304" cy="288"/>
          </a:xfrm>
        </p:grpSpPr>
        <p:sp>
          <p:nvSpPr>
            <p:cNvPr id="36885" name="Rectangle 57"/>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6886" name="Rectangle 58"/>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6887" name="Rectangle 59"/>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6888" name="Rectangle 60"/>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6889" name="Rectangle 61"/>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4</a:t>
              </a:r>
              <a:endParaRPr lang="en-AU" dirty="0">
                <a:solidFill>
                  <a:srgbClr val="FF0000"/>
                </a:solidFill>
                <a:latin typeface="Courier" charset="0"/>
              </a:endParaRPr>
            </a:p>
          </p:txBody>
        </p:sp>
        <p:sp>
          <p:nvSpPr>
            <p:cNvPr id="36890" name="Rectangle 62"/>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8</a:t>
              </a:r>
              <a:endParaRPr lang="en-AU" dirty="0">
                <a:solidFill>
                  <a:srgbClr val="FF0000"/>
                </a:solidFill>
                <a:latin typeface="Courier" charset="0"/>
              </a:endParaRPr>
            </a:p>
          </p:txBody>
        </p:sp>
        <p:sp>
          <p:nvSpPr>
            <p:cNvPr id="36891" name="Rectangle 63"/>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6892" name="Rectangle 64"/>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6882" name="AutoShape 65"/>
          <p:cNvCxnSpPr>
            <a:cxnSpLocks noChangeShapeType="1"/>
          </p:cNvCxnSpPr>
          <p:nvPr/>
        </p:nvCxnSpPr>
        <p:spPr bwMode="auto">
          <a:xfrm rot="16200000" flipH="1">
            <a:off x="3123406" y="45727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36883" name="AutoShape 66"/>
          <p:cNvCxnSpPr>
            <a:cxnSpLocks noChangeShapeType="1"/>
            <a:stCxn id="36893" idx="1"/>
            <a:endCxn id="36916" idx="3"/>
          </p:cNvCxnSpPr>
          <p:nvPr/>
        </p:nvCxnSpPr>
        <p:spPr bwMode="auto">
          <a:xfrm flipH="1">
            <a:off x="4360863" y="3581400"/>
            <a:ext cx="703262" cy="9906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6884" name="AutoShape 67"/>
          <p:cNvCxnSpPr>
            <a:cxnSpLocks noChangeShapeType="1"/>
            <a:stCxn id="36916" idx="3"/>
            <a:endCxn id="36885" idx="1"/>
          </p:cNvCxnSpPr>
          <p:nvPr/>
        </p:nvCxnSpPr>
        <p:spPr bwMode="auto">
          <a:xfrm>
            <a:off x="4360863" y="4572000"/>
            <a:ext cx="77311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1069020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3413C031-3031-FE4D-BCFC-82B1843244E5}" type="slidenum">
              <a:rPr lang="en-AU" sz="1400"/>
              <a:pPr/>
              <a:t>19</a:t>
            </a:fld>
            <a:endParaRPr lang="en-AU" sz="1400" dirty="0"/>
          </a:p>
        </p:txBody>
      </p:sp>
      <p:sp>
        <p:nvSpPr>
          <p:cNvPr id="37891"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The fourth pass</a:t>
            </a:r>
            <a:endParaRPr lang="en-AU" dirty="0">
              <a:latin typeface="Times New Roman" charset="0"/>
              <a:ea typeface="ＭＳ Ｐゴシック" charset="0"/>
              <a:cs typeface="ＭＳ Ｐゴシック" charset="0"/>
            </a:endParaRPr>
          </a:p>
        </p:txBody>
      </p:sp>
      <p:sp>
        <p:nvSpPr>
          <p:cNvPr id="37892" name="Rectangle 3"/>
          <p:cNvSpPr>
            <a:spLocks noGrp="1" noChangeArrowheads="1"/>
          </p:cNvSpPr>
          <p:nvPr>
            <p:ph type="body" idx="1"/>
          </p:nvPr>
        </p:nvSpPr>
        <p:spPr/>
        <p:txBody>
          <a:bodyPr/>
          <a:lstStyle/>
          <a:p>
            <a:r>
              <a:rPr lang="en-US" dirty="0">
                <a:latin typeface="Times New Roman" charset="0"/>
                <a:ea typeface="ＭＳ Ｐゴシック" charset="0"/>
                <a:cs typeface="ＭＳ Ｐゴシック" charset="0"/>
              </a:rPr>
              <a:t>The fourth pass is even shorter</a:t>
            </a:r>
          </a:p>
          <a:p>
            <a:endParaRPr lang="en-AU" dirty="0">
              <a:latin typeface="Times New Roman" charset="0"/>
              <a:ea typeface="ＭＳ Ｐゴシック" charset="0"/>
              <a:cs typeface="ＭＳ Ｐゴシック" charset="0"/>
            </a:endParaRPr>
          </a:p>
        </p:txBody>
      </p:sp>
      <p:grpSp>
        <p:nvGrpSpPr>
          <p:cNvPr id="37893" name="Group 4"/>
          <p:cNvGrpSpPr>
            <a:grpSpLocks/>
          </p:cNvGrpSpPr>
          <p:nvPr/>
        </p:nvGrpSpPr>
        <p:grpSpPr bwMode="auto">
          <a:xfrm>
            <a:off x="984250" y="2362200"/>
            <a:ext cx="3376613" cy="457200"/>
            <a:chOff x="1824" y="2112"/>
            <a:chExt cx="2304" cy="288"/>
          </a:xfrm>
        </p:grpSpPr>
        <p:sp>
          <p:nvSpPr>
            <p:cNvPr id="37938" name="Rectangle 5"/>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7939" name="Rectangle 6"/>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7940" name="Rectangle 7"/>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7941" name="Rectangle 8"/>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7942" name="Rectangle 9"/>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7943" name="Rectangle 10"/>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7944" name="Rectangle 11"/>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7945" name="Rectangle 12"/>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grpSp>
        <p:nvGrpSpPr>
          <p:cNvPr id="37894" name="Group 13"/>
          <p:cNvGrpSpPr>
            <a:grpSpLocks/>
          </p:cNvGrpSpPr>
          <p:nvPr/>
        </p:nvGrpSpPr>
        <p:grpSpPr bwMode="auto">
          <a:xfrm>
            <a:off x="5064125" y="2362200"/>
            <a:ext cx="3376613" cy="457200"/>
            <a:chOff x="1824" y="2112"/>
            <a:chExt cx="2304" cy="288"/>
          </a:xfrm>
        </p:grpSpPr>
        <p:sp>
          <p:nvSpPr>
            <p:cNvPr id="37930" name="Rectangle 14"/>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7931" name="Rectangle 15"/>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7932" name="Rectangle 16"/>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7933" name="Rectangle 17"/>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7934" name="Rectangle 18"/>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7935" name="Rectangle 19"/>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7936" name="Rectangle 20"/>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7937" name="Rectangle 21"/>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7895" name="AutoShape 22"/>
          <p:cNvCxnSpPr>
            <a:cxnSpLocks noChangeShapeType="1"/>
            <a:stCxn id="37938" idx="2"/>
            <a:endCxn id="37939" idx="2"/>
          </p:cNvCxnSpPr>
          <p:nvPr/>
        </p:nvCxnSpPr>
        <p:spPr bwMode="auto">
          <a:xfrm rot="16200000" flipH="1">
            <a:off x="1405732" y="2609056"/>
            <a:ext cx="1588" cy="422275"/>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37896" name="AutoShape 23"/>
          <p:cNvCxnSpPr>
            <a:cxnSpLocks noChangeShapeType="1"/>
          </p:cNvCxnSpPr>
          <p:nvPr/>
        </p:nvCxnSpPr>
        <p:spPr bwMode="auto">
          <a:xfrm rot="16200000" flipH="1">
            <a:off x="5942806" y="25915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grpSp>
        <p:nvGrpSpPr>
          <p:cNvPr id="37897" name="Group 24"/>
          <p:cNvGrpSpPr>
            <a:grpSpLocks/>
          </p:cNvGrpSpPr>
          <p:nvPr/>
        </p:nvGrpSpPr>
        <p:grpSpPr bwMode="auto">
          <a:xfrm>
            <a:off x="984250" y="4343400"/>
            <a:ext cx="3376613" cy="457200"/>
            <a:chOff x="1824" y="2112"/>
            <a:chExt cx="2304" cy="288"/>
          </a:xfrm>
        </p:grpSpPr>
        <p:sp>
          <p:nvSpPr>
            <p:cNvPr id="37922" name="Rectangle 25"/>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7923" name="Rectangle 26"/>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7924" name="Rectangle 27"/>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7925" name="Rectangle 28"/>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4</a:t>
              </a:r>
              <a:endParaRPr lang="en-AU" dirty="0">
                <a:solidFill>
                  <a:srgbClr val="FF0000"/>
                </a:solidFill>
                <a:latin typeface="Courier" charset="0"/>
              </a:endParaRPr>
            </a:p>
          </p:txBody>
        </p:sp>
        <p:sp>
          <p:nvSpPr>
            <p:cNvPr id="37926" name="Rectangle 29"/>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7</a:t>
              </a:r>
              <a:endParaRPr lang="en-AU" dirty="0">
                <a:solidFill>
                  <a:srgbClr val="FF0000"/>
                </a:solidFill>
                <a:latin typeface="Courier" charset="0"/>
              </a:endParaRPr>
            </a:p>
          </p:txBody>
        </p:sp>
        <p:sp>
          <p:nvSpPr>
            <p:cNvPr id="37927" name="Rectangle 30"/>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7928" name="Rectangle 31"/>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7929" name="Rectangle 32"/>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grpSp>
        <p:nvGrpSpPr>
          <p:cNvPr id="37898" name="Group 33"/>
          <p:cNvGrpSpPr>
            <a:grpSpLocks/>
          </p:cNvGrpSpPr>
          <p:nvPr/>
        </p:nvGrpSpPr>
        <p:grpSpPr bwMode="auto">
          <a:xfrm>
            <a:off x="984250" y="3352800"/>
            <a:ext cx="3376613" cy="457200"/>
            <a:chOff x="1824" y="2112"/>
            <a:chExt cx="2304" cy="288"/>
          </a:xfrm>
        </p:grpSpPr>
        <p:sp>
          <p:nvSpPr>
            <p:cNvPr id="37914" name="Rectangle 34"/>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7915" name="Rectangle 35"/>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7916" name="Rectangle 36"/>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7917" name="Rectangle 37"/>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7918" name="Rectangle 38"/>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7919" name="Rectangle 39"/>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7920" name="Rectangle 40"/>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7921" name="Rectangle 41"/>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7899" name="AutoShape 42"/>
          <p:cNvCxnSpPr>
            <a:cxnSpLocks noChangeShapeType="1"/>
          </p:cNvCxnSpPr>
          <p:nvPr/>
        </p:nvCxnSpPr>
        <p:spPr bwMode="auto">
          <a:xfrm rot="16200000" flipH="1">
            <a:off x="2285206" y="35821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grpSp>
        <p:nvGrpSpPr>
          <p:cNvPr id="37900" name="Group 43"/>
          <p:cNvGrpSpPr>
            <a:grpSpLocks/>
          </p:cNvGrpSpPr>
          <p:nvPr/>
        </p:nvGrpSpPr>
        <p:grpSpPr bwMode="auto">
          <a:xfrm>
            <a:off x="5064125" y="3352800"/>
            <a:ext cx="3376613" cy="457200"/>
            <a:chOff x="1824" y="2112"/>
            <a:chExt cx="2304" cy="288"/>
          </a:xfrm>
        </p:grpSpPr>
        <p:sp>
          <p:nvSpPr>
            <p:cNvPr id="37906" name="Rectangle 44"/>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7907" name="Rectangle 45"/>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7908" name="Rectangle 46"/>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7909" name="Rectangle 47"/>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7910" name="Rectangle 48"/>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7911" name="Rectangle 49"/>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7912" name="Rectangle 50"/>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7913" name="Rectangle 51"/>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7901" name="AutoShape 52"/>
          <p:cNvCxnSpPr>
            <a:cxnSpLocks noChangeShapeType="1"/>
          </p:cNvCxnSpPr>
          <p:nvPr/>
        </p:nvCxnSpPr>
        <p:spPr bwMode="auto">
          <a:xfrm rot="16200000" flipH="1">
            <a:off x="6781006" y="35821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37902" name="AutoShape 53"/>
          <p:cNvCxnSpPr>
            <a:cxnSpLocks noChangeShapeType="1"/>
            <a:stCxn id="37945" idx="3"/>
            <a:endCxn id="37930" idx="1"/>
          </p:cNvCxnSpPr>
          <p:nvPr/>
        </p:nvCxnSpPr>
        <p:spPr bwMode="auto">
          <a:xfrm>
            <a:off x="4360863" y="2590800"/>
            <a:ext cx="70326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7903" name="AutoShape 54"/>
          <p:cNvCxnSpPr>
            <a:cxnSpLocks noChangeShapeType="1"/>
            <a:stCxn id="37930" idx="1"/>
            <a:endCxn id="37921" idx="3"/>
          </p:cNvCxnSpPr>
          <p:nvPr/>
        </p:nvCxnSpPr>
        <p:spPr bwMode="auto">
          <a:xfrm flipH="1">
            <a:off x="4360863" y="2590800"/>
            <a:ext cx="703262" cy="9906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7904" name="AutoShape 55"/>
          <p:cNvCxnSpPr>
            <a:cxnSpLocks noChangeShapeType="1"/>
            <a:stCxn id="37921" idx="3"/>
            <a:endCxn id="37906" idx="1"/>
          </p:cNvCxnSpPr>
          <p:nvPr/>
        </p:nvCxnSpPr>
        <p:spPr bwMode="auto">
          <a:xfrm>
            <a:off x="4360863" y="3581400"/>
            <a:ext cx="70326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7905" name="AutoShape 56"/>
          <p:cNvCxnSpPr>
            <a:cxnSpLocks noChangeShapeType="1"/>
            <a:stCxn id="37906" idx="1"/>
            <a:endCxn id="37929" idx="3"/>
          </p:cNvCxnSpPr>
          <p:nvPr/>
        </p:nvCxnSpPr>
        <p:spPr bwMode="auto">
          <a:xfrm flipH="1">
            <a:off x="4360863" y="3581400"/>
            <a:ext cx="703262" cy="9906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41354422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Listen to the sound of sorting</a:t>
            </a:r>
            <a:endParaRPr lang="en-US" dirty="0"/>
          </a:p>
        </p:txBody>
      </p:sp>
      <p:sp>
        <p:nvSpPr>
          <p:cNvPr id="3" name="Content Placeholder 2"/>
          <p:cNvSpPr>
            <a:spLocks noGrp="1"/>
          </p:cNvSpPr>
          <p:nvPr>
            <p:ph idx="1"/>
          </p:nvPr>
        </p:nvSpPr>
        <p:spPr/>
        <p:txBody>
          <a:bodyPr/>
          <a:lstStyle/>
          <a:p>
            <a:r>
              <a:rPr lang="en-US" dirty="0" smtClean="0"/>
              <a:t>Various algorithms</a:t>
            </a:r>
          </a:p>
          <a:p>
            <a:pPr lvl="1"/>
            <a:r>
              <a:rPr lang="en-US" dirty="0" smtClean="0">
                <a:hlinkClick r:id="rId2"/>
              </a:rPr>
              <a:t>http</a:t>
            </a:r>
            <a:r>
              <a:rPr lang="en-US" dirty="0">
                <a:hlinkClick r:id="rId2"/>
              </a:rPr>
              <a:t>://</a:t>
            </a:r>
            <a:r>
              <a:rPr lang="en-US" dirty="0" smtClean="0">
                <a:hlinkClick r:id="rId2"/>
              </a:rPr>
              <a:t>www.youtube.com/watch?v=t8g-iYGHpEA</a:t>
            </a:r>
            <a:endParaRPr lang="en-US" dirty="0" smtClean="0"/>
          </a:p>
          <a:p>
            <a:r>
              <a:rPr lang="en-US" dirty="0" smtClean="0"/>
              <a:t>Quicksort</a:t>
            </a:r>
          </a:p>
          <a:p>
            <a:pPr lvl="1"/>
            <a:r>
              <a:rPr lang="en-US" dirty="0">
                <a:hlinkClick r:id="rId3"/>
              </a:rPr>
              <a:t>http://www.youtube.com/watch?v=</a:t>
            </a:r>
            <a:r>
              <a:rPr lang="en-US" dirty="0" smtClean="0">
                <a:hlinkClick r:id="rId3"/>
              </a:rPr>
              <a:t>m1PS8IR6Td0</a:t>
            </a:r>
            <a:r>
              <a:rPr lang="en-US" dirty="0" smtClean="0"/>
              <a:t> </a:t>
            </a:r>
          </a:p>
          <a:p>
            <a:r>
              <a:rPr lang="en-US" dirty="0" smtClean="0"/>
              <a:t>All </a:t>
            </a:r>
            <a:r>
              <a:rPr lang="en-US" dirty="0"/>
              <a:t>together </a:t>
            </a:r>
            <a:r>
              <a:rPr lang="en-US" dirty="0" smtClean="0"/>
              <a:t>now</a:t>
            </a:r>
            <a:endParaRPr lang="en-US" dirty="0"/>
          </a:p>
          <a:p>
            <a:pPr lvl="1"/>
            <a:r>
              <a:rPr lang="en-US" dirty="0">
                <a:hlinkClick r:id="rId4"/>
              </a:rPr>
              <a:t>https://www.youtube.com/watch?v=BeoCbJPuvSE</a:t>
            </a:r>
            <a:r>
              <a:rPr lang="en-US" dirty="0"/>
              <a:t> </a:t>
            </a:r>
          </a:p>
          <a:p>
            <a:r>
              <a:rPr lang="en-US" dirty="0" smtClean="0"/>
              <a:t>Or if you’re a more visual person</a:t>
            </a:r>
          </a:p>
          <a:p>
            <a:pPr lvl="1"/>
            <a:r>
              <a:rPr lang="en-US" dirty="0">
                <a:hlinkClick r:id="rId5"/>
              </a:rPr>
              <a:t>https://</a:t>
            </a:r>
            <a:r>
              <a:rPr lang="en-US" dirty="0" smtClean="0">
                <a:hlinkClick r:id="rId5"/>
              </a:rPr>
              <a:t>www.youtube.com/watch?v=14oa9QBT5Js&amp;t=98s</a:t>
            </a:r>
            <a:r>
              <a:rPr lang="en-US" dirty="0" smtClean="0"/>
              <a:t> </a:t>
            </a:r>
          </a:p>
          <a:p>
            <a:endParaRPr lang="en-US" dirty="0" smtClean="0"/>
          </a:p>
          <a:p>
            <a:r>
              <a:rPr lang="en-US" dirty="0" smtClean="0"/>
              <a:t>Or Google for “sound of sorting” </a:t>
            </a:r>
            <a:endParaRPr lang="en-US" dirty="0"/>
          </a:p>
        </p:txBody>
      </p:sp>
      <p:sp>
        <p:nvSpPr>
          <p:cNvPr id="6" name="Slide Number Placeholder 3"/>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3F457E49-97B2-FF4B-82AE-DBEE8621EC19}" type="slidenum">
              <a:rPr lang="en-AU" sz="1400"/>
              <a:pPr/>
              <a:t>2</a:t>
            </a:fld>
            <a:endParaRPr lang="en-AU" sz="1400" dirty="0"/>
          </a:p>
        </p:txBody>
      </p:sp>
    </p:spTree>
    <p:extLst>
      <p:ext uri="{BB962C8B-B14F-4D97-AF65-F5344CB8AC3E}">
        <p14:creationId xmlns:p14="http://schemas.microsoft.com/office/powerpoint/2010/main" val="14989875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E0B4FC0A-EEE1-3847-A6EA-331B8118227A}" type="slidenum">
              <a:rPr lang="en-AU" sz="1400"/>
              <a:pPr/>
              <a:t>20</a:t>
            </a:fld>
            <a:endParaRPr lang="en-AU" sz="1400" dirty="0"/>
          </a:p>
        </p:txBody>
      </p:sp>
      <p:sp>
        <p:nvSpPr>
          <p:cNvPr id="38915"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The </a:t>
            </a:r>
            <a:r>
              <a:rPr lang="en-US" dirty="0" smtClean="0">
                <a:latin typeface="Times New Roman" charset="0"/>
                <a:ea typeface="ＭＳ Ｐゴシック" charset="0"/>
                <a:cs typeface="ＭＳ Ｐゴシック" charset="0"/>
              </a:rPr>
              <a:t>last three </a:t>
            </a:r>
            <a:r>
              <a:rPr lang="en-US" dirty="0">
                <a:latin typeface="Times New Roman" charset="0"/>
                <a:ea typeface="ＭＳ Ｐゴシック" charset="0"/>
                <a:cs typeface="ＭＳ Ｐゴシック" charset="0"/>
              </a:rPr>
              <a:t>passes</a:t>
            </a:r>
            <a:endParaRPr lang="en-AU" dirty="0">
              <a:latin typeface="Times New Roman" charset="0"/>
              <a:ea typeface="ＭＳ Ｐゴシック" charset="0"/>
              <a:cs typeface="ＭＳ Ｐゴシック" charset="0"/>
            </a:endParaRPr>
          </a:p>
        </p:txBody>
      </p:sp>
      <p:sp>
        <p:nvSpPr>
          <p:cNvPr id="38916" name="Rectangle 3"/>
          <p:cNvSpPr>
            <a:spLocks noGrp="1" noChangeArrowheads="1"/>
          </p:cNvSpPr>
          <p:nvPr>
            <p:ph type="body" idx="1"/>
          </p:nvPr>
        </p:nvSpPr>
        <p:spPr/>
        <p:txBody>
          <a:bodyPr/>
          <a:lstStyle/>
          <a:p>
            <a:pPr>
              <a:buFontTx/>
              <a:buNone/>
            </a:pPr>
            <a:endParaRPr lang="en-US" dirty="0">
              <a:latin typeface="Times New Roman" charset="0"/>
              <a:ea typeface="ＭＳ Ｐゴシック" charset="0"/>
              <a:cs typeface="ＭＳ Ｐゴシック" charset="0"/>
            </a:endParaRPr>
          </a:p>
          <a:p>
            <a:endParaRPr lang="en-AU" dirty="0">
              <a:latin typeface="Times New Roman" charset="0"/>
              <a:ea typeface="ＭＳ Ｐゴシック" charset="0"/>
              <a:cs typeface="ＭＳ Ｐゴシック" charset="0"/>
            </a:endParaRPr>
          </a:p>
        </p:txBody>
      </p:sp>
      <p:grpSp>
        <p:nvGrpSpPr>
          <p:cNvPr id="38917" name="Group 4"/>
          <p:cNvGrpSpPr>
            <a:grpSpLocks/>
          </p:cNvGrpSpPr>
          <p:nvPr/>
        </p:nvGrpSpPr>
        <p:grpSpPr bwMode="auto">
          <a:xfrm>
            <a:off x="984250" y="1600200"/>
            <a:ext cx="3376613" cy="457200"/>
            <a:chOff x="1824" y="2112"/>
            <a:chExt cx="2304" cy="288"/>
          </a:xfrm>
        </p:grpSpPr>
        <p:sp>
          <p:nvSpPr>
            <p:cNvPr id="38982" name="Rectangle 5"/>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8983" name="Rectangle 6"/>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8984" name="Rectangle 7"/>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8985" name="Rectangle 8"/>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8986" name="Rectangle 9"/>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8987" name="Rectangle 10"/>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8988" name="Rectangle 11"/>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8989" name="Rectangle 12"/>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grpSp>
        <p:nvGrpSpPr>
          <p:cNvPr id="38918" name="Group 13"/>
          <p:cNvGrpSpPr>
            <a:grpSpLocks/>
          </p:cNvGrpSpPr>
          <p:nvPr/>
        </p:nvGrpSpPr>
        <p:grpSpPr bwMode="auto">
          <a:xfrm>
            <a:off x="5064125" y="1600200"/>
            <a:ext cx="3376613" cy="457200"/>
            <a:chOff x="1824" y="2112"/>
            <a:chExt cx="2304" cy="288"/>
          </a:xfrm>
        </p:grpSpPr>
        <p:sp>
          <p:nvSpPr>
            <p:cNvPr id="38974" name="Rectangle 14"/>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8975" name="Rectangle 15"/>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8976" name="Rectangle 16"/>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8977" name="Rectangle 17"/>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8978" name="Rectangle 18"/>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8979" name="Rectangle 19"/>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8980" name="Rectangle 20"/>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8981" name="Rectangle 21"/>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8919" name="AutoShape 22"/>
          <p:cNvCxnSpPr>
            <a:cxnSpLocks noChangeShapeType="1"/>
            <a:stCxn id="38982" idx="2"/>
            <a:endCxn id="38983" idx="2"/>
          </p:cNvCxnSpPr>
          <p:nvPr/>
        </p:nvCxnSpPr>
        <p:spPr bwMode="auto">
          <a:xfrm rot="16200000" flipH="1">
            <a:off x="1405732" y="1847056"/>
            <a:ext cx="1588" cy="422275"/>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38920" name="AutoShape 23"/>
          <p:cNvCxnSpPr>
            <a:cxnSpLocks noChangeShapeType="1"/>
          </p:cNvCxnSpPr>
          <p:nvPr/>
        </p:nvCxnSpPr>
        <p:spPr bwMode="auto">
          <a:xfrm rot="16200000" flipH="1">
            <a:off x="5866606" y="18295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grpSp>
        <p:nvGrpSpPr>
          <p:cNvPr id="38921" name="Group 24"/>
          <p:cNvGrpSpPr>
            <a:grpSpLocks/>
          </p:cNvGrpSpPr>
          <p:nvPr/>
        </p:nvGrpSpPr>
        <p:grpSpPr bwMode="auto">
          <a:xfrm>
            <a:off x="984250" y="2590800"/>
            <a:ext cx="3376613" cy="457200"/>
            <a:chOff x="1824" y="2112"/>
            <a:chExt cx="2304" cy="288"/>
          </a:xfrm>
        </p:grpSpPr>
        <p:sp>
          <p:nvSpPr>
            <p:cNvPr id="38966" name="Rectangle 25"/>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8967" name="Rectangle 26"/>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8968" name="Rectangle 27"/>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8969" name="Rectangle 28"/>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8970" name="Rectangle 29"/>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8971" name="Rectangle 30"/>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8972" name="Rectangle 31"/>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8973" name="Rectangle 32"/>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8922" name="AutoShape 33"/>
          <p:cNvCxnSpPr>
            <a:cxnSpLocks noChangeShapeType="1"/>
          </p:cNvCxnSpPr>
          <p:nvPr/>
        </p:nvCxnSpPr>
        <p:spPr bwMode="auto">
          <a:xfrm rot="16200000" flipH="1">
            <a:off x="2285206" y="282019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grpSp>
        <p:nvGrpSpPr>
          <p:cNvPr id="38923" name="Group 34"/>
          <p:cNvGrpSpPr>
            <a:grpSpLocks/>
          </p:cNvGrpSpPr>
          <p:nvPr/>
        </p:nvGrpSpPr>
        <p:grpSpPr bwMode="auto">
          <a:xfrm>
            <a:off x="5064125" y="2590800"/>
            <a:ext cx="3376613" cy="457200"/>
            <a:chOff x="1824" y="2112"/>
            <a:chExt cx="2304" cy="288"/>
          </a:xfrm>
        </p:grpSpPr>
        <p:sp>
          <p:nvSpPr>
            <p:cNvPr id="38958" name="Rectangle 35"/>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8959" name="Rectangle 36"/>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8960" name="Rectangle 37"/>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4</a:t>
              </a:r>
              <a:endParaRPr lang="en-AU" dirty="0">
                <a:solidFill>
                  <a:srgbClr val="FF0000"/>
                </a:solidFill>
                <a:latin typeface="Courier" charset="0"/>
              </a:endParaRPr>
            </a:p>
          </p:txBody>
        </p:sp>
        <p:sp>
          <p:nvSpPr>
            <p:cNvPr id="38961" name="Rectangle 38"/>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dirty="0">
                  <a:solidFill>
                    <a:srgbClr val="FF0000"/>
                  </a:solidFill>
                  <a:latin typeface="Courier" charset="0"/>
                </a:rPr>
                <a:t>6</a:t>
              </a:r>
              <a:endParaRPr lang="en-AU" dirty="0">
                <a:solidFill>
                  <a:srgbClr val="FF0000"/>
                </a:solidFill>
                <a:latin typeface="Courier" charset="0"/>
              </a:endParaRPr>
            </a:p>
          </p:txBody>
        </p:sp>
        <p:sp>
          <p:nvSpPr>
            <p:cNvPr id="38962" name="Rectangle 39"/>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8963" name="Rectangle 40"/>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8964" name="Rectangle 41"/>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8965" name="Rectangle 42"/>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8924" name="AutoShape 43"/>
          <p:cNvCxnSpPr>
            <a:cxnSpLocks noChangeShapeType="1"/>
            <a:stCxn id="38989" idx="3"/>
            <a:endCxn id="38974" idx="1"/>
          </p:cNvCxnSpPr>
          <p:nvPr/>
        </p:nvCxnSpPr>
        <p:spPr bwMode="auto">
          <a:xfrm>
            <a:off x="4360863" y="1828800"/>
            <a:ext cx="70326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8925" name="AutoShape 44"/>
          <p:cNvCxnSpPr>
            <a:cxnSpLocks noChangeShapeType="1"/>
            <a:stCxn id="38974" idx="1"/>
            <a:endCxn id="38973" idx="3"/>
          </p:cNvCxnSpPr>
          <p:nvPr/>
        </p:nvCxnSpPr>
        <p:spPr bwMode="auto">
          <a:xfrm flipH="1">
            <a:off x="4360863" y="1828800"/>
            <a:ext cx="703262" cy="9906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8926" name="AutoShape 45"/>
          <p:cNvCxnSpPr>
            <a:cxnSpLocks noChangeShapeType="1"/>
            <a:stCxn id="38973" idx="3"/>
            <a:endCxn id="38958" idx="1"/>
          </p:cNvCxnSpPr>
          <p:nvPr/>
        </p:nvCxnSpPr>
        <p:spPr bwMode="auto">
          <a:xfrm>
            <a:off x="4360863" y="2819400"/>
            <a:ext cx="70326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nvGrpSpPr>
          <p:cNvPr id="38927" name="Group 46"/>
          <p:cNvGrpSpPr>
            <a:grpSpLocks/>
          </p:cNvGrpSpPr>
          <p:nvPr/>
        </p:nvGrpSpPr>
        <p:grpSpPr bwMode="auto">
          <a:xfrm>
            <a:off x="984250" y="3799840"/>
            <a:ext cx="3376613" cy="457200"/>
            <a:chOff x="1824" y="2112"/>
            <a:chExt cx="2304" cy="288"/>
          </a:xfrm>
        </p:grpSpPr>
        <p:sp>
          <p:nvSpPr>
            <p:cNvPr id="38950" name="Rectangle 47"/>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8951" name="Rectangle 48"/>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8952" name="Rectangle 49"/>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8953" name="Rectangle 50"/>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8954" name="Rectangle 51"/>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8955" name="Rectangle 52"/>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8956" name="Rectangle 53"/>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8957" name="Rectangle 54"/>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grpSp>
        <p:nvGrpSpPr>
          <p:cNvPr id="38928" name="Group 55"/>
          <p:cNvGrpSpPr>
            <a:grpSpLocks/>
          </p:cNvGrpSpPr>
          <p:nvPr/>
        </p:nvGrpSpPr>
        <p:grpSpPr bwMode="auto">
          <a:xfrm>
            <a:off x="5064125" y="3799840"/>
            <a:ext cx="3376613" cy="457200"/>
            <a:chOff x="1824" y="2112"/>
            <a:chExt cx="2304" cy="288"/>
          </a:xfrm>
        </p:grpSpPr>
        <p:sp>
          <p:nvSpPr>
            <p:cNvPr id="38942" name="Rectangle 56"/>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8943" name="Rectangle 57"/>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8944" name="Rectangle 58"/>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8945" name="Rectangle 59"/>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8946" name="Rectangle 60"/>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8947" name="Rectangle 61"/>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8948" name="Rectangle 62"/>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8949" name="Rectangle 63"/>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8929" name="AutoShape 64"/>
          <p:cNvCxnSpPr>
            <a:cxnSpLocks noChangeShapeType="1"/>
            <a:stCxn id="38950" idx="2"/>
            <a:endCxn id="38951" idx="2"/>
          </p:cNvCxnSpPr>
          <p:nvPr/>
        </p:nvCxnSpPr>
        <p:spPr bwMode="auto">
          <a:xfrm rot="16200000" flipH="1">
            <a:off x="1405732" y="4046696"/>
            <a:ext cx="1588" cy="422275"/>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38930" name="AutoShape 65"/>
          <p:cNvCxnSpPr>
            <a:cxnSpLocks noChangeShapeType="1"/>
          </p:cNvCxnSpPr>
          <p:nvPr/>
        </p:nvCxnSpPr>
        <p:spPr bwMode="auto">
          <a:xfrm rot="16200000" flipH="1">
            <a:off x="5942806" y="4029234"/>
            <a:ext cx="1588" cy="457200"/>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grpSp>
        <p:nvGrpSpPr>
          <p:cNvPr id="38931" name="Group 66"/>
          <p:cNvGrpSpPr>
            <a:grpSpLocks/>
          </p:cNvGrpSpPr>
          <p:nvPr/>
        </p:nvGrpSpPr>
        <p:grpSpPr bwMode="auto">
          <a:xfrm>
            <a:off x="984250" y="4790440"/>
            <a:ext cx="3376613" cy="457200"/>
            <a:chOff x="1824" y="2112"/>
            <a:chExt cx="2304" cy="288"/>
          </a:xfrm>
        </p:grpSpPr>
        <p:sp>
          <p:nvSpPr>
            <p:cNvPr id="38934" name="Rectangle 67"/>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38935" name="Rectangle 68"/>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38936" name="Rectangle 69"/>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38937" name="Rectangle 70"/>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38938" name="Rectangle 71"/>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38939" name="Rectangle 72"/>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38940" name="Rectangle 73"/>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38941" name="Rectangle 74"/>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38932" name="AutoShape 75"/>
          <p:cNvCxnSpPr>
            <a:cxnSpLocks noChangeShapeType="1"/>
            <a:stCxn id="38957" idx="3"/>
            <a:endCxn id="38942" idx="1"/>
          </p:cNvCxnSpPr>
          <p:nvPr/>
        </p:nvCxnSpPr>
        <p:spPr bwMode="auto">
          <a:xfrm>
            <a:off x="4360863" y="4028440"/>
            <a:ext cx="70326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8933" name="AutoShape 76"/>
          <p:cNvCxnSpPr>
            <a:cxnSpLocks noChangeShapeType="1"/>
            <a:stCxn id="38942" idx="1"/>
            <a:endCxn id="38941" idx="3"/>
          </p:cNvCxnSpPr>
          <p:nvPr/>
        </p:nvCxnSpPr>
        <p:spPr bwMode="auto">
          <a:xfrm flipH="1">
            <a:off x="4360863" y="4028440"/>
            <a:ext cx="703262" cy="9906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nvGrpSpPr>
          <p:cNvPr id="78" name="Group 46"/>
          <p:cNvGrpSpPr>
            <a:grpSpLocks/>
          </p:cNvGrpSpPr>
          <p:nvPr/>
        </p:nvGrpSpPr>
        <p:grpSpPr bwMode="auto">
          <a:xfrm>
            <a:off x="984250" y="5862319"/>
            <a:ext cx="3376613" cy="457200"/>
            <a:chOff x="1824" y="2112"/>
            <a:chExt cx="2304" cy="288"/>
          </a:xfrm>
        </p:grpSpPr>
        <p:sp>
          <p:nvSpPr>
            <p:cNvPr id="79" name="Rectangle 47"/>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80" name="Rectangle 48"/>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81" name="Rectangle 49"/>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82" name="Rectangle 50"/>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83" name="Rectangle 51"/>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84" name="Rectangle 52"/>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85" name="Rectangle 53"/>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86" name="Rectangle 54"/>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grpSp>
        <p:nvGrpSpPr>
          <p:cNvPr id="87" name="Group 55"/>
          <p:cNvGrpSpPr>
            <a:grpSpLocks/>
          </p:cNvGrpSpPr>
          <p:nvPr/>
        </p:nvGrpSpPr>
        <p:grpSpPr bwMode="auto">
          <a:xfrm>
            <a:off x="5064125" y="5862319"/>
            <a:ext cx="3376613" cy="457200"/>
            <a:chOff x="1824" y="2112"/>
            <a:chExt cx="2304" cy="288"/>
          </a:xfrm>
        </p:grpSpPr>
        <p:sp>
          <p:nvSpPr>
            <p:cNvPr id="88" name="Rectangle 56"/>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89" name="Rectangle 57"/>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90" name="Rectangle 58"/>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91" name="Rectangle 59"/>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92" name="Rectangle 60"/>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93" name="Rectangle 61"/>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94" name="Rectangle 62"/>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95" name="Rectangle 63"/>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grpSp>
      <p:cxnSp>
        <p:nvCxnSpPr>
          <p:cNvPr id="96" name="AutoShape 64"/>
          <p:cNvCxnSpPr>
            <a:cxnSpLocks noChangeShapeType="1"/>
            <a:stCxn id="79" idx="2"/>
            <a:endCxn id="80" idx="2"/>
          </p:cNvCxnSpPr>
          <p:nvPr/>
        </p:nvCxnSpPr>
        <p:spPr bwMode="auto">
          <a:xfrm rot="16200000" flipH="1">
            <a:off x="1405732" y="6109175"/>
            <a:ext cx="1588" cy="422275"/>
          </a:xfrm>
          <a:prstGeom prst="bentConnector3">
            <a:avLst>
              <a:gd name="adj1" fmla="val 14400000"/>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98" name="AutoShape 75"/>
          <p:cNvCxnSpPr>
            <a:cxnSpLocks noChangeShapeType="1"/>
            <a:stCxn id="86" idx="3"/>
            <a:endCxn id="88" idx="1"/>
          </p:cNvCxnSpPr>
          <p:nvPr/>
        </p:nvCxnSpPr>
        <p:spPr bwMode="auto">
          <a:xfrm>
            <a:off x="4360863" y="6090919"/>
            <a:ext cx="70326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4288031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8DE78055-EBB8-3C41-B88F-36C9AC940BD7}" type="slidenum">
              <a:rPr lang="en-AU" sz="1400"/>
              <a:pPr/>
              <a:t>21</a:t>
            </a:fld>
            <a:endParaRPr lang="en-AU" sz="1400" dirty="0"/>
          </a:p>
        </p:txBody>
      </p:sp>
      <p:sp>
        <p:nvSpPr>
          <p:cNvPr id="39939"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Why does it work?</a:t>
            </a:r>
            <a:endParaRPr lang="en-AU" dirty="0">
              <a:latin typeface="Times New Roman" charset="0"/>
              <a:ea typeface="ＭＳ Ｐゴシック" charset="0"/>
              <a:cs typeface="ＭＳ Ｐゴシック" charset="0"/>
            </a:endParaRPr>
          </a:p>
        </p:txBody>
      </p:sp>
      <p:sp>
        <p:nvSpPr>
          <p:cNvPr id="39940" name="Rectangle 3"/>
          <p:cNvSpPr>
            <a:spLocks noGrp="1" noChangeArrowheads="1"/>
          </p:cNvSpPr>
          <p:nvPr>
            <p:ph type="body" idx="1"/>
          </p:nvPr>
        </p:nvSpPr>
        <p:spPr>
          <a:xfrm>
            <a:off x="457200" y="1600200"/>
            <a:ext cx="7903029" cy="4876800"/>
          </a:xfrm>
        </p:spPr>
        <p:txBody>
          <a:bodyPr>
            <a:normAutofit/>
          </a:bodyPr>
          <a:lstStyle/>
          <a:p>
            <a:r>
              <a:rPr lang="en-US" dirty="0">
                <a:latin typeface="Times New Roman" charset="0"/>
                <a:ea typeface="ＭＳ Ｐゴシック" charset="0"/>
                <a:cs typeface="ＭＳ Ｐゴシック" charset="0"/>
              </a:rPr>
              <a:t>We need to have some argument or “proof” that this works</a:t>
            </a:r>
          </a:p>
          <a:p>
            <a:r>
              <a:rPr lang="en-US" dirty="0">
                <a:latin typeface="Times New Roman" charset="0"/>
                <a:ea typeface="ＭＳ Ｐゴシック" charset="0"/>
                <a:cs typeface="ＭＳ Ｐゴシック" charset="0"/>
              </a:rPr>
              <a:t>We claim that</a:t>
            </a:r>
          </a:p>
          <a:p>
            <a:endParaRPr lang="en-US" dirty="0">
              <a:latin typeface="Times New Roman" charset="0"/>
              <a:ea typeface="ＭＳ Ｐゴシック" charset="0"/>
              <a:cs typeface="ＭＳ Ｐゴシック" charset="0"/>
            </a:endParaRPr>
          </a:p>
          <a:p>
            <a:endParaRPr lang="en-US" dirty="0">
              <a:latin typeface="Times New Roman" charset="0"/>
              <a:ea typeface="ＭＳ Ｐゴシック" charset="0"/>
              <a:cs typeface="ＭＳ Ｐゴシック" charset="0"/>
            </a:endParaRPr>
          </a:p>
          <a:p>
            <a:endParaRPr lang="en-US" dirty="0">
              <a:latin typeface="Times New Roman" charset="0"/>
              <a:ea typeface="ＭＳ Ｐゴシック" charset="0"/>
              <a:cs typeface="ＭＳ Ｐゴシック" charset="0"/>
            </a:endParaRPr>
          </a:p>
          <a:p>
            <a:r>
              <a:rPr lang="en-US" dirty="0">
                <a:latin typeface="Times New Roman" charset="0"/>
                <a:ea typeface="ＭＳ Ｐゴシック" charset="0"/>
                <a:cs typeface="ＭＳ Ｐゴシック" charset="0"/>
              </a:rPr>
              <a:t>This is true after the first pass, because the largest element in the array is encountered at some stage and then “swapped all the way to the end” of the array</a:t>
            </a:r>
          </a:p>
          <a:p>
            <a:r>
              <a:rPr lang="en-US" dirty="0">
                <a:latin typeface="Times New Roman" charset="0"/>
                <a:ea typeface="ＭＳ Ｐゴシック" charset="0"/>
                <a:cs typeface="ＭＳ Ｐゴシック" charset="0"/>
              </a:rPr>
              <a:t>The same argument – applied to the remainder of the array – shows that the second pass puts the </a:t>
            </a:r>
            <a:r>
              <a:rPr lang="en-US" dirty="0" smtClean="0">
                <a:latin typeface="Times New Roman" charset="0"/>
                <a:ea typeface="ＭＳ Ｐゴシック" charset="0"/>
                <a:cs typeface="ＭＳ Ｐゴシック" charset="0"/>
              </a:rPr>
              <a:t>second </a:t>
            </a:r>
            <a:r>
              <a:rPr lang="en-US" dirty="0">
                <a:latin typeface="Times New Roman" charset="0"/>
                <a:ea typeface="ＭＳ Ｐゴシック" charset="0"/>
                <a:cs typeface="ＭＳ Ｐゴシック" charset="0"/>
              </a:rPr>
              <a:t>largest element into place; repeating this argument </a:t>
            </a:r>
            <a:r>
              <a:rPr lang="en-US" i="1" dirty="0" smtClean="0">
                <a:latin typeface="Times New Roman" charset="0"/>
                <a:ea typeface="ＭＳ Ｐゴシック" charset="0"/>
                <a:cs typeface="ＭＳ Ｐゴシック" charset="0"/>
              </a:rPr>
              <a:t>n–1</a:t>
            </a:r>
            <a:r>
              <a:rPr lang="en-US" dirty="0" smtClean="0">
                <a:latin typeface="Times New Roman" charset="0"/>
                <a:ea typeface="ＭＳ Ｐゴシック" charset="0"/>
                <a:cs typeface="ＭＳ Ｐゴシック" charset="0"/>
              </a:rPr>
              <a:t> </a:t>
            </a:r>
            <a:r>
              <a:rPr lang="en-US" dirty="0">
                <a:latin typeface="Times New Roman" charset="0"/>
                <a:ea typeface="ＭＳ Ｐゴシック" charset="0"/>
                <a:cs typeface="ＭＳ Ｐゴシック" charset="0"/>
              </a:rPr>
              <a:t>times gives the result</a:t>
            </a:r>
            <a:endParaRPr lang="en-AU" dirty="0">
              <a:latin typeface="Times New Roman" charset="0"/>
              <a:ea typeface="ＭＳ Ｐゴシック" charset="0"/>
              <a:cs typeface="ＭＳ Ｐゴシック" charset="0"/>
            </a:endParaRPr>
          </a:p>
        </p:txBody>
      </p:sp>
      <p:sp>
        <p:nvSpPr>
          <p:cNvPr id="377860" name="Text Box 4"/>
          <p:cNvSpPr txBox="1">
            <a:spLocks noChangeArrowheads="1"/>
          </p:cNvSpPr>
          <p:nvPr/>
        </p:nvSpPr>
        <p:spPr bwMode="auto">
          <a:xfrm>
            <a:off x="1460745" y="2609561"/>
            <a:ext cx="5876227" cy="958850"/>
          </a:xfrm>
          <a:prstGeom prst="rect">
            <a:avLst/>
          </a:prstGeom>
          <a:solidFill>
            <a:srgbClr val="FFFFCC"/>
          </a:solidFill>
          <a:ln w="12700">
            <a:solidFill>
              <a:schemeClr val="tx1"/>
            </a:solidFill>
            <a:miter lim="800000"/>
            <a:headEnd/>
            <a:tailEnd/>
          </a:ln>
          <a:effectLst>
            <a:outerShdw blurRad="63500" dist="107763" dir="2700000" algn="ctr" rotWithShape="0">
              <a:schemeClr val="bg2">
                <a:alpha val="74998"/>
              </a:schemeClr>
            </a:outerShdw>
          </a:effectLst>
        </p:spPr>
        <p:txBody>
          <a:bodyPr wrap="square">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US" sz="2800" b="0" i="1" dirty="0">
                <a:solidFill>
                  <a:schemeClr val="accent2"/>
                </a:solidFill>
              </a:rPr>
              <a:t>After </a:t>
            </a:r>
            <a:r>
              <a:rPr lang="en-US" sz="2800" b="0" i="1" dirty="0" smtClean="0">
                <a:solidFill>
                  <a:schemeClr val="accent2"/>
                </a:solidFill>
              </a:rPr>
              <a:t>i passes, </a:t>
            </a:r>
            <a:r>
              <a:rPr lang="en-US" sz="2800" b="0" i="1" dirty="0">
                <a:solidFill>
                  <a:schemeClr val="accent2"/>
                </a:solidFill>
              </a:rPr>
              <a:t>the </a:t>
            </a:r>
            <a:r>
              <a:rPr lang="en-US" sz="2800" b="0" i="1" dirty="0" smtClean="0">
                <a:solidFill>
                  <a:schemeClr val="accent2"/>
                </a:solidFill>
              </a:rPr>
              <a:t>largest </a:t>
            </a:r>
            <a:r>
              <a:rPr lang="en-US" sz="2800" b="0" i="1" dirty="0">
                <a:solidFill>
                  <a:schemeClr val="accent2"/>
                </a:solidFill>
              </a:rPr>
              <a:t>i elements in the array are in their correct positions</a:t>
            </a:r>
            <a:endParaRPr lang="en-AU" sz="2800" b="0" i="1" dirty="0">
              <a:solidFill>
                <a:schemeClr val="accent2"/>
              </a:solidFill>
            </a:endParaRPr>
          </a:p>
        </p:txBody>
      </p:sp>
    </p:spTree>
    <p:extLst>
      <p:ext uri="{BB962C8B-B14F-4D97-AF65-F5344CB8AC3E}">
        <p14:creationId xmlns:p14="http://schemas.microsoft.com/office/powerpoint/2010/main" val="40853902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2770F1DD-579D-434A-B890-F90F789BCFFF}" type="slidenum">
              <a:rPr lang="en-AU" sz="1400"/>
              <a:pPr/>
              <a:t>22</a:t>
            </a:fld>
            <a:endParaRPr lang="en-AU" sz="1400" dirty="0"/>
          </a:p>
        </p:txBody>
      </p:sp>
      <p:sp>
        <p:nvSpPr>
          <p:cNvPr id="40963"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Coding </a:t>
            </a:r>
            <a:r>
              <a:rPr lang="en-US" dirty="0" smtClean="0">
                <a:latin typeface="Times New Roman" charset="0"/>
                <a:ea typeface="ＭＳ Ｐゴシック" charset="0"/>
                <a:cs typeface="ＭＳ Ｐゴシック" charset="0"/>
              </a:rPr>
              <a:t>bubblesort</a:t>
            </a:r>
            <a:endParaRPr lang="en-AU" dirty="0">
              <a:latin typeface="Times New Roman" charset="0"/>
              <a:ea typeface="ＭＳ Ｐゴシック" charset="0"/>
              <a:cs typeface="ＭＳ Ｐゴシック" charset="0"/>
            </a:endParaRPr>
          </a:p>
        </p:txBody>
      </p:sp>
      <p:sp>
        <p:nvSpPr>
          <p:cNvPr id="40964" name="Text Box 3"/>
          <p:cNvSpPr txBox="1">
            <a:spLocks noChangeArrowheads="1"/>
          </p:cNvSpPr>
          <p:nvPr/>
        </p:nvSpPr>
        <p:spPr bwMode="auto">
          <a:xfrm>
            <a:off x="457200" y="1602000"/>
            <a:ext cx="7456488"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US" sz="2000" b="0" dirty="0">
                <a:latin typeface="Courier" charset="0"/>
              </a:rPr>
              <a:t>public static void bubbleSort(int[] a) </a:t>
            </a:r>
            <a:endParaRPr lang="en-US" sz="2000" b="0" dirty="0" smtClean="0">
              <a:latin typeface="Courier" charset="0"/>
            </a:endParaRPr>
          </a:p>
          <a:p>
            <a:pPr algn="l">
              <a:spcBef>
                <a:spcPct val="50000"/>
              </a:spcBef>
              <a:buFontTx/>
              <a:buNone/>
            </a:pPr>
            <a:r>
              <a:rPr lang="en-US" sz="2000" b="0" dirty="0" smtClean="0">
                <a:latin typeface="Courier" charset="0"/>
              </a:rPr>
              <a:t>{</a:t>
            </a:r>
            <a:endParaRPr lang="en-US" sz="2000" b="0" dirty="0">
              <a:latin typeface="Courier" charset="0"/>
            </a:endParaRPr>
          </a:p>
          <a:p>
            <a:pPr algn="l">
              <a:spcBef>
                <a:spcPct val="50000"/>
              </a:spcBef>
              <a:buFontTx/>
              <a:buNone/>
            </a:pPr>
            <a:r>
              <a:rPr lang="en-US" sz="2000" b="0" dirty="0">
                <a:latin typeface="Courier" charset="0"/>
              </a:rPr>
              <a:t>  for (int </a:t>
            </a:r>
            <a:r>
              <a:rPr lang="en-US" sz="2000" b="0" dirty="0" smtClean="0">
                <a:latin typeface="Courier" charset="0"/>
              </a:rPr>
              <a:t>pass = 1</a:t>
            </a:r>
            <a:r>
              <a:rPr lang="en-US" sz="2000" b="0" dirty="0">
                <a:latin typeface="Courier" charset="0"/>
              </a:rPr>
              <a:t>; </a:t>
            </a:r>
            <a:r>
              <a:rPr lang="en-US" sz="2000" b="0" dirty="0" smtClean="0">
                <a:latin typeface="Courier" charset="0"/>
              </a:rPr>
              <a:t>pass &lt; a.length</a:t>
            </a:r>
            <a:r>
              <a:rPr lang="en-US" sz="2000" b="0" dirty="0">
                <a:latin typeface="Courier" charset="0"/>
              </a:rPr>
              <a:t>; pass++) </a:t>
            </a:r>
          </a:p>
          <a:p>
            <a:pPr algn="l">
              <a:spcBef>
                <a:spcPct val="50000"/>
              </a:spcBef>
              <a:buFontTx/>
              <a:buNone/>
            </a:pPr>
            <a:r>
              <a:rPr lang="en-US" sz="2000" b="0" dirty="0">
                <a:latin typeface="Courier" charset="0"/>
              </a:rPr>
              <a:t>    for (int </a:t>
            </a:r>
            <a:r>
              <a:rPr lang="en-US" sz="2000" b="0" dirty="0" smtClean="0">
                <a:latin typeface="Courier" charset="0"/>
              </a:rPr>
              <a:t>j = 0</a:t>
            </a:r>
            <a:r>
              <a:rPr lang="en-US" sz="2000" b="0" dirty="0">
                <a:latin typeface="Courier" charset="0"/>
              </a:rPr>
              <a:t>; </a:t>
            </a:r>
            <a:r>
              <a:rPr lang="en-US" sz="2000" b="0" dirty="0" smtClean="0">
                <a:latin typeface="Courier" charset="0"/>
              </a:rPr>
              <a:t>j &lt; a.length-pass</a:t>
            </a:r>
            <a:r>
              <a:rPr lang="en-US" sz="2000" b="0" dirty="0">
                <a:latin typeface="Courier" charset="0"/>
              </a:rPr>
              <a:t>; j++) </a:t>
            </a:r>
          </a:p>
          <a:p>
            <a:pPr algn="l">
              <a:spcBef>
                <a:spcPct val="50000"/>
              </a:spcBef>
              <a:buFontTx/>
              <a:buNone/>
            </a:pPr>
            <a:r>
              <a:rPr lang="en-US" sz="2000" b="0" dirty="0">
                <a:latin typeface="Courier" charset="0"/>
              </a:rPr>
              <a:t>      </a:t>
            </a:r>
            <a:r>
              <a:rPr lang="en-US" sz="2000" b="0" dirty="0" smtClean="0">
                <a:latin typeface="Courier" charset="0"/>
              </a:rPr>
              <a:t> if </a:t>
            </a:r>
            <a:r>
              <a:rPr lang="en-US" sz="2000" b="0" dirty="0">
                <a:latin typeface="Courier" charset="0"/>
              </a:rPr>
              <a:t>(a[j] &gt; a[j+1]) </a:t>
            </a:r>
          </a:p>
          <a:p>
            <a:pPr algn="l">
              <a:spcBef>
                <a:spcPct val="50000"/>
              </a:spcBef>
              <a:buFontTx/>
              <a:buNone/>
            </a:pPr>
            <a:r>
              <a:rPr lang="en-US" sz="2000" b="0" dirty="0" smtClean="0">
                <a:latin typeface="Courier" charset="0"/>
              </a:rPr>
              <a:t>         swap(a, j, j+1);</a:t>
            </a:r>
            <a:endParaRPr lang="en-US" sz="2000" b="0" dirty="0">
              <a:latin typeface="Courier" charset="0"/>
            </a:endParaRPr>
          </a:p>
          <a:p>
            <a:pPr algn="l">
              <a:spcBef>
                <a:spcPct val="50000"/>
              </a:spcBef>
              <a:buFontTx/>
              <a:buNone/>
            </a:pPr>
            <a:r>
              <a:rPr lang="en-US" sz="2000" b="0" dirty="0">
                <a:latin typeface="Courier" charset="0"/>
              </a:rPr>
              <a:t>}</a:t>
            </a:r>
            <a:endParaRPr lang="en-AU" sz="2000" b="0" dirty="0">
              <a:latin typeface="Courier" charset="0"/>
            </a:endParaRPr>
          </a:p>
        </p:txBody>
      </p:sp>
    </p:spTree>
    <p:extLst>
      <p:ext uri="{BB962C8B-B14F-4D97-AF65-F5344CB8AC3E}">
        <p14:creationId xmlns:p14="http://schemas.microsoft.com/office/powerpoint/2010/main" val="21283160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01367B62-D0CC-4440-8D50-33A0B7E12D3F}" type="slidenum">
              <a:rPr lang="en-AU" sz="1400"/>
              <a:pPr/>
              <a:t>23</a:t>
            </a:fld>
            <a:endParaRPr lang="en-AU" sz="1400" dirty="0"/>
          </a:p>
        </p:txBody>
      </p:sp>
      <p:sp>
        <p:nvSpPr>
          <p:cNvPr id="41987"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Sorting </a:t>
            </a:r>
            <a:r>
              <a:rPr lang="en-US" dirty="0" smtClean="0">
                <a:latin typeface="Times New Roman" charset="0"/>
                <a:ea typeface="ＭＳ Ｐゴシック" charset="0"/>
                <a:cs typeface="ＭＳ Ｐゴシック" charset="0"/>
              </a:rPr>
              <a:t>students</a:t>
            </a:r>
            <a:endParaRPr lang="en-US" dirty="0">
              <a:latin typeface="Times New Roman" charset="0"/>
              <a:ea typeface="ＭＳ Ｐゴシック" charset="0"/>
              <a:cs typeface="ＭＳ Ｐゴシック" charset="0"/>
            </a:endParaRPr>
          </a:p>
        </p:txBody>
      </p:sp>
      <p:sp>
        <p:nvSpPr>
          <p:cNvPr id="41988" name="Text Box 3"/>
          <p:cNvSpPr txBox="1">
            <a:spLocks noChangeArrowheads="1"/>
          </p:cNvSpPr>
          <p:nvPr/>
        </p:nvSpPr>
        <p:spPr bwMode="auto">
          <a:xfrm>
            <a:off x="457200" y="1602000"/>
            <a:ext cx="82296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ts val="1200"/>
              </a:spcBef>
              <a:buFontTx/>
              <a:buNone/>
            </a:pPr>
            <a:r>
              <a:rPr lang="en-US" sz="2000" b="0" dirty="0" smtClean="0">
                <a:latin typeface="Courier" charset="0"/>
              </a:rPr>
              <a:t>public </a:t>
            </a:r>
            <a:r>
              <a:rPr lang="en-US" sz="2000" b="0" dirty="0">
                <a:latin typeface="Courier" charset="0"/>
              </a:rPr>
              <a:t>static void bubbleSort(Student[] a) </a:t>
            </a:r>
            <a:endParaRPr lang="en-US" sz="2000" b="0" dirty="0" smtClean="0">
              <a:latin typeface="Courier" charset="0"/>
            </a:endParaRPr>
          </a:p>
          <a:p>
            <a:pPr algn="l">
              <a:spcBef>
                <a:spcPts val="1200"/>
              </a:spcBef>
              <a:buFontTx/>
              <a:buNone/>
            </a:pPr>
            <a:r>
              <a:rPr lang="en-US" sz="2000" b="0" dirty="0" smtClean="0">
                <a:latin typeface="Courier" charset="0"/>
              </a:rPr>
              <a:t>{</a:t>
            </a:r>
            <a:endParaRPr lang="en-US" sz="2000" b="0" dirty="0">
              <a:latin typeface="Courier" charset="0"/>
            </a:endParaRPr>
          </a:p>
          <a:p>
            <a:pPr algn="l">
              <a:spcBef>
                <a:spcPts val="1200"/>
              </a:spcBef>
              <a:buFontTx/>
              <a:buNone/>
            </a:pPr>
            <a:r>
              <a:rPr lang="en-US" sz="2000" b="0" dirty="0">
                <a:latin typeface="Courier" charset="0"/>
              </a:rPr>
              <a:t>  </a:t>
            </a:r>
            <a:r>
              <a:rPr lang="en-US" sz="2000" b="0" dirty="0" smtClean="0">
                <a:latin typeface="Courier" charset="0"/>
              </a:rPr>
              <a:t>for </a:t>
            </a:r>
            <a:r>
              <a:rPr lang="en-US" sz="2000" b="0" dirty="0">
                <a:latin typeface="Courier" charset="0"/>
              </a:rPr>
              <a:t>(int </a:t>
            </a:r>
            <a:r>
              <a:rPr lang="en-US" sz="2000" b="0" dirty="0" smtClean="0">
                <a:latin typeface="Courier" charset="0"/>
              </a:rPr>
              <a:t>pass = 1</a:t>
            </a:r>
            <a:r>
              <a:rPr lang="en-US" sz="2000" b="0" dirty="0">
                <a:latin typeface="Courier" charset="0"/>
              </a:rPr>
              <a:t>; </a:t>
            </a:r>
            <a:r>
              <a:rPr lang="en-US" sz="2000" b="0" dirty="0" smtClean="0">
                <a:latin typeface="Courier" charset="0"/>
              </a:rPr>
              <a:t>pass &lt; a.length</a:t>
            </a:r>
            <a:r>
              <a:rPr lang="en-US" sz="2000" b="0" dirty="0">
                <a:latin typeface="Courier" charset="0"/>
              </a:rPr>
              <a:t>; pass++) </a:t>
            </a:r>
          </a:p>
          <a:p>
            <a:pPr algn="l">
              <a:spcBef>
                <a:spcPts val="1200"/>
              </a:spcBef>
              <a:buFontTx/>
              <a:buNone/>
            </a:pPr>
            <a:r>
              <a:rPr lang="en-US" sz="2000" b="0" dirty="0">
                <a:latin typeface="Courier" charset="0"/>
              </a:rPr>
              <a:t>    </a:t>
            </a:r>
            <a:r>
              <a:rPr lang="en-US" sz="2000" b="0" dirty="0" smtClean="0">
                <a:latin typeface="Courier" charset="0"/>
              </a:rPr>
              <a:t>for </a:t>
            </a:r>
            <a:r>
              <a:rPr lang="en-US" sz="2000" b="0" dirty="0">
                <a:latin typeface="Courier" charset="0"/>
              </a:rPr>
              <a:t>(int </a:t>
            </a:r>
            <a:r>
              <a:rPr lang="en-US" sz="2000" b="0" dirty="0" smtClean="0">
                <a:latin typeface="Courier" charset="0"/>
              </a:rPr>
              <a:t>j = 0</a:t>
            </a:r>
            <a:r>
              <a:rPr lang="en-US" sz="2000" b="0" dirty="0">
                <a:latin typeface="Courier" charset="0"/>
              </a:rPr>
              <a:t>; </a:t>
            </a:r>
            <a:r>
              <a:rPr lang="en-US" sz="2000" b="0" dirty="0" smtClean="0">
                <a:latin typeface="Courier" charset="0"/>
              </a:rPr>
              <a:t>j &lt; a.length-pass</a:t>
            </a:r>
            <a:r>
              <a:rPr lang="en-US" sz="2000" b="0" dirty="0">
                <a:latin typeface="Courier" charset="0"/>
              </a:rPr>
              <a:t>; j++) </a:t>
            </a:r>
            <a:endParaRPr lang="en-US" sz="2000" dirty="0">
              <a:latin typeface="Courier" charset="0"/>
            </a:endParaRPr>
          </a:p>
          <a:p>
            <a:pPr algn="l">
              <a:spcBef>
                <a:spcPts val="1200"/>
              </a:spcBef>
              <a:buFontTx/>
              <a:buNone/>
            </a:pPr>
            <a:r>
              <a:rPr lang="en-US" sz="2000" dirty="0">
                <a:latin typeface="Courier" charset="0"/>
              </a:rPr>
              <a:t>       </a:t>
            </a:r>
            <a:r>
              <a:rPr lang="en-US" sz="2000" dirty="0">
                <a:solidFill>
                  <a:srgbClr val="FF0000"/>
                </a:solidFill>
                <a:latin typeface="Courier" charset="0"/>
              </a:rPr>
              <a:t>if (/* a[j] and a[j+1] out of order */)</a:t>
            </a:r>
            <a:r>
              <a:rPr lang="en-US" sz="2000" b="0" dirty="0">
                <a:latin typeface="Courier" charset="0"/>
              </a:rPr>
              <a:t> </a:t>
            </a:r>
          </a:p>
          <a:p>
            <a:pPr algn="l">
              <a:spcBef>
                <a:spcPts val="1200"/>
              </a:spcBef>
              <a:buFontTx/>
              <a:buNone/>
            </a:pPr>
            <a:r>
              <a:rPr lang="en-US" sz="2000" b="0" dirty="0">
                <a:latin typeface="Courier" charset="0"/>
              </a:rPr>
              <a:t>         </a:t>
            </a:r>
            <a:r>
              <a:rPr lang="en-US" sz="2000" b="0" dirty="0" smtClean="0">
                <a:latin typeface="Courier" charset="0"/>
              </a:rPr>
              <a:t>swap(a, j, j+1);</a:t>
            </a:r>
            <a:endParaRPr lang="en-US" sz="2000" b="0" dirty="0">
              <a:latin typeface="Courier" charset="0"/>
            </a:endParaRPr>
          </a:p>
          <a:p>
            <a:pPr algn="l">
              <a:spcBef>
                <a:spcPts val="1200"/>
              </a:spcBef>
              <a:buFontTx/>
              <a:buNone/>
            </a:pPr>
            <a:r>
              <a:rPr lang="en-US" sz="2000" b="0" dirty="0" smtClean="0">
                <a:latin typeface="Courier" charset="0"/>
              </a:rPr>
              <a:t>}</a:t>
            </a:r>
            <a:endParaRPr lang="en-US" b="0" dirty="0"/>
          </a:p>
        </p:txBody>
      </p:sp>
      <p:sp>
        <p:nvSpPr>
          <p:cNvPr id="380932" name="Text Box 4"/>
          <p:cNvSpPr txBox="1">
            <a:spLocks noChangeArrowheads="1"/>
          </p:cNvSpPr>
          <p:nvPr/>
        </p:nvSpPr>
        <p:spPr bwMode="auto">
          <a:xfrm>
            <a:off x="4876800" y="4441371"/>
            <a:ext cx="3810000" cy="1930400"/>
          </a:xfrm>
          <a:prstGeom prst="rect">
            <a:avLst/>
          </a:prstGeom>
          <a:solidFill>
            <a:srgbClr val="FFFFCC"/>
          </a:solidFill>
          <a:ln w="12700">
            <a:solidFill>
              <a:schemeClr val="tx1"/>
            </a:solidFill>
            <a:miter lim="800000"/>
            <a:headEnd/>
            <a:tailEnd/>
          </a:ln>
          <a:effectLst>
            <a:outerShdw blurRad="63500" dist="107763" dir="2700000" algn="ctr" rotWithShape="0">
              <a:schemeClr val="bg2">
                <a:alpha val="74998"/>
              </a:schemeClr>
            </a:outerShdw>
          </a:effec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US" b="0" dirty="0"/>
              <a:t>Almost identical </a:t>
            </a:r>
            <a:r>
              <a:rPr lang="en-US" b="0" dirty="0" smtClean="0"/>
              <a:t>code, </a:t>
            </a:r>
            <a:r>
              <a:rPr lang="en-US" b="0" dirty="0"/>
              <a:t>except that we need to get the right </a:t>
            </a:r>
            <a:r>
              <a:rPr lang="en-US" b="0" dirty="0">
                <a:latin typeface="Courier" charset="0"/>
              </a:rPr>
              <a:t>boolean</a:t>
            </a:r>
            <a:r>
              <a:rPr lang="en-US" b="0" dirty="0"/>
              <a:t> condition to check when two students are in the “wrong order”</a:t>
            </a:r>
            <a:endParaRPr lang="en-US" dirty="0"/>
          </a:p>
        </p:txBody>
      </p:sp>
    </p:spTree>
    <p:extLst>
      <p:ext uri="{BB962C8B-B14F-4D97-AF65-F5344CB8AC3E}">
        <p14:creationId xmlns:p14="http://schemas.microsoft.com/office/powerpoint/2010/main" val="3867559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ABE9B894-DDAF-7549-8B50-5D483FDFFD64}" type="slidenum">
              <a:rPr lang="en-AU" sz="1400"/>
              <a:pPr/>
              <a:t>24</a:t>
            </a:fld>
            <a:endParaRPr lang="en-AU" sz="1400" dirty="0"/>
          </a:p>
        </p:txBody>
      </p:sp>
      <p:sp>
        <p:nvSpPr>
          <p:cNvPr id="43011"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What order do we want?</a:t>
            </a:r>
            <a:endParaRPr lang="en-AU" dirty="0">
              <a:latin typeface="Times New Roman" charset="0"/>
              <a:ea typeface="ＭＳ Ｐゴシック" charset="0"/>
              <a:cs typeface="ＭＳ Ｐゴシック" charset="0"/>
            </a:endParaRPr>
          </a:p>
        </p:txBody>
      </p:sp>
      <p:sp>
        <p:nvSpPr>
          <p:cNvPr id="43012" name="Rectangle 3"/>
          <p:cNvSpPr>
            <a:spLocks noGrp="1" noChangeArrowheads="1"/>
          </p:cNvSpPr>
          <p:nvPr>
            <p:ph type="body" idx="1"/>
          </p:nvPr>
        </p:nvSpPr>
        <p:spPr>
          <a:xfrm>
            <a:off x="457200" y="1600200"/>
            <a:ext cx="8458200" cy="4876800"/>
          </a:xfrm>
        </p:spPr>
        <p:txBody>
          <a:bodyPr/>
          <a:lstStyle/>
          <a:p>
            <a:r>
              <a:rPr lang="en-US" dirty="0">
                <a:latin typeface="Times New Roman" charset="0"/>
                <a:ea typeface="ＭＳ Ｐゴシック" charset="0"/>
                <a:cs typeface="ＭＳ Ｐゴシック" charset="0"/>
              </a:rPr>
              <a:t>The precise form of the statement depends on whether we want to sort students:</a:t>
            </a:r>
          </a:p>
          <a:p>
            <a:pPr lvl="1"/>
            <a:r>
              <a:rPr lang="en-US" i="1" dirty="0">
                <a:latin typeface="Times New Roman" charset="0"/>
                <a:ea typeface="ＭＳ Ｐゴシック" charset="0"/>
              </a:rPr>
              <a:t>Alphabetically</a:t>
            </a:r>
            <a:r>
              <a:rPr lang="en-US" dirty="0">
                <a:latin typeface="Times New Roman" charset="0"/>
                <a:ea typeface="ＭＳ Ｐゴシック" charset="0"/>
              </a:rPr>
              <a:t> according to their </a:t>
            </a:r>
            <a:r>
              <a:rPr lang="en-US" dirty="0">
                <a:latin typeface="Courier" charset="0"/>
                <a:ea typeface="ＭＳ Ｐゴシック" charset="0"/>
              </a:rPr>
              <a:t>studentId</a:t>
            </a:r>
            <a:endParaRPr lang="en-US" dirty="0">
              <a:latin typeface="Times New Roman" charset="0"/>
              <a:ea typeface="ＭＳ Ｐゴシック" charset="0"/>
            </a:endParaRPr>
          </a:p>
          <a:p>
            <a:pPr lvl="1"/>
            <a:r>
              <a:rPr lang="en-US" i="1" dirty="0">
                <a:latin typeface="Times New Roman" charset="0"/>
                <a:ea typeface="ＭＳ Ｐゴシック" charset="0"/>
              </a:rPr>
              <a:t>Numerically</a:t>
            </a:r>
            <a:r>
              <a:rPr lang="en-US" dirty="0">
                <a:latin typeface="Times New Roman" charset="0"/>
                <a:ea typeface="ＭＳ Ｐゴシック" charset="0"/>
              </a:rPr>
              <a:t> according to their </a:t>
            </a:r>
            <a:r>
              <a:rPr lang="en-US" dirty="0">
                <a:latin typeface="Courier" charset="0"/>
                <a:ea typeface="ＭＳ Ｐゴシック" charset="0"/>
              </a:rPr>
              <a:t>mark</a:t>
            </a:r>
            <a:endParaRPr lang="en-US" dirty="0">
              <a:latin typeface="Times New Roman" charset="0"/>
              <a:ea typeface="ＭＳ Ｐゴシック" charset="0"/>
            </a:endParaRPr>
          </a:p>
          <a:p>
            <a:r>
              <a:rPr lang="en-US" dirty="0">
                <a:latin typeface="Times New Roman" charset="0"/>
                <a:ea typeface="ＭＳ Ｐゴシック" charset="0"/>
                <a:cs typeface="ＭＳ Ｐゴシック" charset="0"/>
              </a:rPr>
              <a:t>In addition, the desired sort could be </a:t>
            </a:r>
            <a:r>
              <a:rPr lang="en-US" i="1" dirty="0">
                <a:latin typeface="Times New Roman" charset="0"/>
                <a:ea typeface="ＭＳ Ｐゴシック" charset="0"/>
                <a:cs typeface="ＭＳ Ｐゴシック" charset="0"/>
              </a:rPr>
              <a:t>ascending</a:t>
            </a:r>
            <a:r>
              <a:rPr lang="en-US" dirty="0">
                <a:latin typeface="Times New Roman" charset="0"/>
                <a:ea typeface="ＭＳ Ｐゴシック" charset="0"/>
                <a:cs typeface="ＭＳ Ｐゴシック" charset="0"/>
              </a:rPr>
              <a:t> </a:t>
            </a:r>
            <a:r>
              <a:rPr lang="en-US" dirty="0" smtClean="0">
                <a:latin typeface="Times New Roman" charset="0"/>
                <a:ea typeface="ＭＳ Ｐゴシック" charset="0"/>
                <a:cs typeface="ＭＳ Ｐゴシック" charset="0"/>
              </a:rPr>
              <a:t>(smaller </a:t>
            </a:r>
            <a:r>
              <a:rPr lang="en-US" dirty="0">
                <a:latin typeface="Times New Roman" charset="0"/>
                <a:ea typeface="ＭＳ Ｐゴシック" charset="0"/>
                <a:cs typeface="ＭＳ Ｐゴシック" charset="0"/>
              </a:rPr>
              <a:t>values first) or </a:t>
            </a:r>
            <a:r>
              <a:rPr lang="en-US" i="1" dirty="0">
                <a:latin typeface="Times New Roman" charset="0"/>
                <a:ea typeface="ＭＳ Ｐゴシック" charset="0"/>
                <a:cs typeface="ＭＳ Ｐゴシック" charset="0"/>
              </a:rPr>
              <a:t>descending</a:t>
            </a:r>
            <a:r>
              <a:rPr lang="en-US" dirty="0">
                <a:latin typeface="Times New Roman" charset="0"/>
                <a:ea typeface="ＭＳ Ｐゴシック" charset="0"/>
                <a:cs typeface="ＭＳ Ｐゴシック" charset="0"/>
              </a:rPr>
              <a:t> </a:t>
            </a:r>
            <a:r>
              <a:rPr lang="en-US" dirty="0" smtClean="0">
                <a:latin typeface="Times New Roman" charset="0"/>
                <a:ea typeface="ＭＳ Ｐゴシック" charset="0"/>
                <a:cs typeface="ＭＳ Ｐゴシック" charset="0"/>
              </a:rPr>
              <a:t>(smaller </a:t>
            </a:r>
            <a:r>
              <a:rPr lang="en-US" dirty="0">
                <a:latin typeface="Times New Roman" charset="0"/>
                <a:ea typeface="ＭＳ Ｐゴシック" charset="0"/>
                <a:cs typeface="ＭＳ Ｐゴシック" charset="0"/>
              </a:rPr>
              <a:t>values last)</a:t>
            </a:r>
          </a:p>
          <a:p>
            <a:r>
              <a:rPr lang="en-US" dirty="0">
                <a:latin typeface="Times New Roman" charset="0"/>
                <a:ea typeface="ＭＳ Ｐゴシック" charset="0"/>
                <a:cs typeface="ＭＳ Ｐゴシック" charset="0"/>
              </a:rPr>
              <a:t>Suppose that we want to sort the students into normal (ascending) alphabetical order by </a:t>
            </a:r>
            <a:r>
              <a:rPr lang="en-US" dirty="0">
                <a:latin typeface="Courier" charset="0"/>
                <a:ea typeface="ＭＳ Ｐゴシック" charset="0"/>
                <a:cs typeface="ＭＳ Ｐゴシック" charset="0"/>
              </a:rPr>
              <a:t>studentId</a:t>
            </a:r>
            <a:endParaRPr lang="en-US" dirty="0">
              <a:latin typeface="Times New Roman" charset="0"/>
              <a:ea typeface="ＭＳ Ｐゴシック" charset="0"/>
              <a:cs typeface="ＭＳ Ｐゴシック" charset="0"/>
            </a:endParaRPr>
          </a:p>
        </p:txBody>
      </p:sp>
    </p:spTree>
    <p:extLst>
      <p:ext uri="{BB962C8B-B14F-4D97-AF65-F5344CB8AC3E}">
        <p14:creationId xmlns:p14="http://schemas.microsoft.com/office/powerpoint/2010/main" val="37032301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363FD9CA-0C41-F746-A9FC-B5333A7FDA10}" type="slidenum">
              <a:rPr lang="en-AU" sz="1400"/>
              <a:pPr/>
              <a:t>25</a:t>
            </a:fld>
            <a:endParaRPr lang="en-AU" sz="1400" dirty="0"/>
          </a:p>
        </p:txBody>
      </p:sp>
      <p:sp>
        <p:nvSpPr>
          <p:cNvPr id="44035"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For </a:t>
            </a:r>
            <a:r>
              <a:rPr lang="en-US" dirty="0" smtClean="0">
                <a:latin typeface="Times New Roman" charset="0"/>
                <a:ea typeface="ＭＳ Ｐゴシック" charset="0"/>
                <a:cs typeface="ＭＳ Ｐゴシック" charset="0"/>
              </a:rPr>
              <a:t>alphabetical </a:t>
            </a:r>
            <a:r>
              <a:rPr lang="en-US" dirty="0">
                <a:latin typeface="Times New Roman" charset="0"/>
                <a:ea typeface="ＭＳ Ｐゴシック" charset="0"/>
                <a:cs typeface="ＭＳ Ｐゴシック" charset="0"/>
              </a:rPr>
              <a:t>order</a:t>
            </a:r>
          </a:p>
        </p:txBody>
      </p:sp>
      <p:sp>
        <p:nvSpPr>
          <p:cNvPr id="44036" name="Rectangle 3"/>
          <p:cNvSpPr>
            <a:spLocks noGrp="1" noChangeArrowheads="1"/>
          </p:cNvSpPr>
          <p:nvPr>
            <p:ph type="body" idx="1"/>
          </p:nvPr>
        </p:nvSpPr>
        <p:spPr/>
        <p:txBody>
          <a:bodyPr/>
          <a:lstStyle/>
          <a:p>
            <a:r>
              <a:rPr lang="en-US" dirty="0">
                <a:latin typeface="Times New Roman" charset="0"/>
                <a:ea typeface="ＭＳ Ｐゴシック" charset="0"/>
                <a:cs typeface="ＭＳ Ｐゴシック" charset="0"/>
              </a:rPr>
              <a:t>The comparison between the two </a:t>
            </a:r>
            <a:r>
              <a:rPr lang="en-US" dirty="0">
                <a:latin typeface="Courier" charset="0"/>
                <a:ea typeface="ＭＳ Ｐゴシック" charset="0"/>
                <a:cs typeface="ＭＳ Ｐゴシック" charset="0"/>
              </a:rPr>
              <a:t>Student</a:t>
            </a:r>
            <a:r>
              <a:rPr lang="en-US" dirty="0">
                <a:latin typeface="Times New Roman" charset="0"/>
                <a:ea typeface="ＭＳ Ｐゴシック" charset="0"/>
                <a:cs typeface="ＭＳ Ｐゴシック" charset="0"/>
              </a:rPr>
              <a:t> objects </a:t>
            </a:r>
            <a:r>
              <a:rPr lang="en-US" dirty="0">
                <a:latin typeface="Courier" charset="0"/>
                <a:ea typeface="ＭＳ Ｐゴシック" charset="0"/>
                <a:cs typeface="ＭＳ Ｐゴシック" charset="0"/>
              </a:rPr>
              <a:t>a[j]</a:t>
            </a:r>
            <a:r>
              <a:rPr lang="en-US" dirty="0">
                <a:latin typeface="Times New Roman" charset="0"/>
                <a:ea typeface="ＭＳ Ｐゴシック" charset="0"/>
                <a:cs typeface="ＭＳ Ｐゴシック" charset="0"/>
              </a:rPr>
              <a:t> and </a:t>
            </a:r>
            <a:r>
              <a:rPr lang="en-US" dirty="0">
                <a:latin typeface="Courier" charset="0"/>
                <a:ea typeface="ＭＳ Ｐゴシック" charset="0"/>
                <a:cs typeface="ＭＳ Ｐゴシック" charset="0"/>
              </a:rPr>
              <a:t>a[j+1]</a:t>
            </a:r>
            <a:r>
              <a:rPr lang="en-US" dirty="0">
                <a:latin typeface="Times New Roman" charset="0"/>
                <a:ea typeface="ＭＳ Ｐゴシック" charset="0"/>
                <a:cs typeface="ＭＳ Ｐゴシック" charset="0"/>
              </a:rPr>
              <a:t> first needs to </a:t>
            </a:r>
            <a:r>
              <a:rPr lang="en-US" i="1" dirty="0">
                <a:latin typeface="Times New Roman" charset="0"/>
                <a:ea typeface="ＭＳ Ｐゴシック" charset="0"/>
                <a:cs typeface="ＭＳ Ｐゴシック" charset="0"/>
              </a:rPr>
              <a:t>obtain</a:t>
            </a:r>
            <a:r>
              <a:rPr lang="en-US" dirty="0">
                <a:latin typeface="Times New Roman" charset="0"/>
                <a:ea typeface="ＭＳ Ｐゴシック" charset="0"/>
                <a:cs typeface="ＭＳ Ｐゴシック" charset="0"/>
              </a:rPr>
              <a:t> the two ids to compare, so it will involve the two Strings </a:t>
            </a:r>
          </a:p>
          <a:p>
            <a:pPr lvl="1"/>
            <a:r>
              <a:rPr lang="en-US" dirty="0">
                <a:latin typeface="Courier" charset="0"/>
                <a:ea typeface="ＭＳ Ｐゴシック" charset="0"/>
              </a:rPr>
              <a:t>String s1 = a[j].getStudentID();</a:t>
            </a:r>
            <a:endParaRPr lang="en-US" dirty="0">
              <a:latin typeface="Times New Roman" charset="0"/>
              <a:ea typeface="ＭＳ Ｐゴシック" charset="0"/>
            </a:endParaRPr>
          </a:p>
          <a:p>
            <a:pPr lvl="1"/>
            <a:r>
              <a:rPr lang="en-US" dirty="0">
                <a:latin typeface="Courier" charset="0"/>
                <a:ea typeface="ＭＳ Ｐゴシック" charset="0"/>
              </a:rPr>
              <a:t>String s2 = a[j+1].getStudentID();</a:t>
            </a:r>
            <a:endParaRPr lang="en-US" dirty="0">
              <a:latin typeface="Times New Roman" charset="0"/>
              <a:ea typeface="ＭＳ Ｐゴシック" charset="0"/>
            </a:endParaRPr>
          </a:p>
          <a:p>
            <a:r>
              <a:rPr lang="en-US" dirty="0">
                <a:latin typeface="Times New Roman" charset="0"/>
                <a:ea typeface="ＭＳ Ｐゴシック" charset="0"/>
                <a:cs typeface="ＭＳ Ｐゴシック" charset="0"/>
              </a:rPr>
              <a:t>To compare two </a:t>
            </a:r>
            <a:r>
              <a:rPr lang="en-US" dirty="0">
                <a:latin typeface="Courier" charset="0"/>
                <a:ea typeface="ＭＳ Ｐゴシック" charset="0"/>
                <a:cs typeface="ＭＳ Ｐゴシック" charset="0"/>
              </a:rPr>
              <a:t>String</a:t>
            </a:r>
            <a:r>
              <a:rPr lang="en-US" dirty="0">
                <a:latin typeface="Times New Roman" charset="0"/>
                <a:ea typeface="ＭＳ Ｐゴシック" charset="0"/>
                <a:cs typeface="ＭＳ Ｐゴシック" charset="0"/>
              </a:rPr>
              <a:t>s we use the </a:t>
            </a:r>
            <a:r>
              <a:rPr lang="en-US" dirty="0">
                <a:latin typeface="Courier" charset="0"/>
                <a:ea typeface="ＭＳ Ｐゴシック" charset="0"/>
                <a:cs typeface="ＭＳ Ｐゴシック" charset="0"/>
              </a:rPr>
              <a:t>compareTo</a:t>
            </a:r>
            <a:r>
              <a:rPr lang="en-US" dirty="0">
                <a:latin typeface="Times New Roman" charset="0"/>
                <a:ea typeface="ＭＳ Ｐゴシック" charset="0"/>
                <a:cs typeface="ＭＳ Ｐゴシック" charset="0"/>
              </a:rPr>
              <a:t> method</a:t>
            </a:r>
          </a:p>
          <a:p>
            <a:endParaRPr lang="en-US" dirty="0">
              <a:latin typeface="Times New Roman" charset="0"/>
              <a:ea typeface="ＭＳ Ｐゴシック" charset="0"/>
              <a:cs typeface="ＭＳ Ｐゴシック" charset="0"/>
            </a:endParaRPr>
          </a:p>
          <a:p>
            <a:pPr lvl="3">
              <a:buFontTx/>
              <a:buNone/>
            </a:pPr>
            <a:r>
              <a:rPr lang="en-US" dirty="0">
                <a:latin typeface="Courier" charset="0"/>
                <a:ea typeface="ＭＳ Ｐゴシック" charset="0"/>
              </a:rPr>
              <a:t>if (s1.compareTo(s2) &gt; 0) </a:t>
            </a:r>
            <a:endParaRPr lang="en-US" dirty="0" smtClean="0">
              <a:latin typeface="Courier" charset="0"/>
              <a:ea typeface="ＭＳ Ｐゴシック" charset="0"/>
            </a:endParaRPr>
          </a:p>
          <a:p>
            <a:pPr lvl="3">
              <a:buFontTx/>
              <a:buNone/>
            </a:pPr>
            <a:r>
              <a:rPr lang="en-US" dirty="0" smtClean="0">
                <a:latin typeface="Courier" charset="0"/>
                <a:ea typeface="ＭＳ Ｐゴシック" charset="0"/>
              </a:rPr>
              <a:t>{</a:t>
            </a:r>
            <a:endParaRPr lang="en-US" dirty="0">
              <a:latin typeface="Courier" charset="0"/>
              <a:ea typeface="ＭＳ Ｐゴシック" charset="0"/>
            </a:endParaRPr>
          </a:p>
          <a:p>
            <a:pPr lvl="3">
              <a:buFontTx/>
              <a:buNone/>
            </a:pPr>
            <a:r>
              <a:rPr lang="en-US" dirty="0">
                <a:latin typeface="Courier" charset="0"/>
                <a:ea typeface="ＭＳ Ｐゴシック" charset="0"/>
              </a:rPr>
              <a:t>  // Swap the two Students</a:t>
            </a:r>
          </a:p>
          <a:p>
            <a:pPr lvl="3">
              <a:buFontTx/>
              <a:buNone/>
            </a:pPr>
            <a:r>
              <a:rPr lang="en-US" dirty="0">
                <a:latin typeface="Courier" charset="0"/>
                <a:ea typeface="ＭＳ Ｐゴシック" charset="0"/>
              </a:rPr>
              <a:t>}</a:t>
            </a:r>
            <a:endParaRPr lang="en-US" dirty="0">
              <a:latin typeface="Times New Roman" charset="0"/>
              <a:ea typeface="ＭＳ Ｐゴシック" charset="0"/>
            </a:endParaRPr>
          </a:p>
        </p:txBody>
      </p:sp>
    </p:spTree>
    <p:extLst>
      <p:ext uri="{BB962C8B-B14F-4D97-AF65-F5344CB8AC3E}">
        <p14:creationId xmlns:p14="http://schemas.microsoft.com/office/powerpoint/2010/main" val="23738324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F50CD604-74C0-F74B-A06B-3295569E147B}" type="slidenum">
              <a:rPr lang="en-AU" sz="1400"/>
              <a:pPr/>
              <a:t>26</a:t>
            </a:fld>
            <a:endParaRPr lang="en-AU" sz="1400" dirty="0"/>
          </a:p>
        </p:txBody>
      </p:sp>
      <p:sp>
        <p:nvSpPr>
          <p:cNvPr id="18435" name="Rectangle 2"/>
          <p:cNvSpPr>
            <a:spLocks noGrp="1" noChangeArrowheads="1"/>
          </p:cNvSpPr>
          <p:nvPr>
            <p:ph type="title"/>
          </p:nvPr>
        </p:nvSpPr>
        <p:spPr/>
        <p:txBody>
          <a:bodyPr/>
          <a:lstStyle/>
          <a:p>
            <a:r>
              <a:rPr lang="en-US" dirty="0" smtClean="0">
                <a:latin typeface="Times New Roman" charset="0"/>
              </a:rPr>
              <a:t>Selection sort</a:t>
            </a:r>
            <a:endParaRPr lang="en-AU" dirty="0">
              <a:latin typeface="Times New Roman" charset="0"/>
            </a:endParaRPr>
          </a:p>
        </p:txBody>
      </p:sp>
      <p:sp>
        <p:nvSpPr>
          <p:cNvPr id="18436" name="Rectangle 3"/>
          <p:cNvSpPr>
            <a:spLocks noGrp="1" noChangeArrowheads="1"/>
          </p:cNvSpPr>
          <p:nvPr>
            <p:ph type="body" idx="1"/>
          </p:nvPr>
        </p:nvSpPr>
        <p:spPr/>
        <p:txBody>
          <a:bodyPr/>
          <a:lstStyle/>
          <a:p>
            <a:r>
              <a:rPr lang="en-US" dirty="0" smtClean="0">
                <a:latin typeface="Times New Roman" charset="0"/>
              </a:rPr>
              <a:t>When </a:t>
            </a:r>
            <a:r>
              <a:rPr lang="en-US" dirty="0">
                <a:latin typeface="Times New Roman" charset="0"/>
              </a:rPr>
              <a:t>sorting </a:t>
            </a:r>
            <a:r>
              <a:rPr lang="en-US" i="1" dirty="0">
                <a:latin typeface="Times New Roman" charset="0"/>
              </a:rPr>
              <a:t>n</a:t>
            </a:r>
            <a:r>
              <a:rPr lang="en-US" dirty="0">
                <a:latin typeface="Times New Roman" charset="0"/>
              </a:rPr>
              <a:t> items, </a:t>
            </a:r>
            <a:r>
              <a:rPr lang="en-US" b="1" i="1" dirty="0" smtClean="0">
                <a:latin typeface="Times New Roman" charset="0"/>
              </a:rPr>
              <a:t>Selection </a:t>
            </a:r>
            <a:r>
              <a:rPr lang="en-US" b="1" i="1" dirty="0">
                <a:latin typeface="Times New Roman" charset="0"/>
              </a:rPr>
              <a:t>Sort</a:t>
            </a:r>
            <a:r>
              <a:rPr lang="en-US" dirty="0">
                <a:latin typeface="Times New Roman" charset="0"/>
              </a:rPr>
              <a:t> </a:t>
            </a:r>
            <a:r>
              <a:rPr lang="en-US" dirty="0" smtClean="0">
                <a:latin typeface="Times New Roman" charset="0"/>
              </a:rPr>
              <a:t>works as follows</a:t>
            </a:r>
            <a:endParaRPr lang="en-US" dirty="0">
              <a:latin typeface="Times New Roman" charset="0"/>
            </a:endParaRPr>
          </a:p>
          <a:p>
            <a:pPr lvl="1"/>
            <a:r>
              <a:rPr lang="en-US" dirty="0">
                <a:latin typeface="Times New Roman" charset="0"/>
                <a:ea typeface="ＭＳ Ｐゴシック" charset="0"/>
              </a:rPr>
              <a:t>The procedure has </a:t>
            </a:r>
            <a:r>
              <a:rPr lang="en-US" i="1" dirty="0" smtClean="0">
                <a:latin typeface="Times New Roman" charset="0"/>
                <a:ea typeface="ＭＳ Ｐゴシック" charset="0"/>
              </a:rPr>
              <a:t>n–1</a:t>
            </a:r>
            <a:r>
              <a:rPr lang="en-US" dirty="0" smtClean="0">
                <a:latin typeface="Times New Roman" charset="0"/>
                <a:ea typeface="ＭＳ Ｐゴシック" charset="0"/>
              </a:rPr>
              <a:t> stages</a:t>
            </a:r>
          </a:p>
          <a:p>
            <a:pPr lvl="1"/>
            <a:r>
              <a:rPr lang="en-US" dirty="0" smtClean="0">
                <a:latin typeface="Times New Roman" charset="0"/>
                <a:ea typeface="ＭＳ Ｐゴシック" charset="0"/>
              </a:rPr>
              <a:t>Select the </a:t>
            </a:r>
            <a:r>
              <a:rPr lang="en-US" dirty="0">
                <a:latin typeface="Times New Roman" charset="0"/>
                <a:ea typeface="ＭＳ Ｐゴシック" charset="0"/>
              </a:rPr>
              <a:t>smallest element in the </a:t>
            </a:r>
            <a:r>
              <a:rPr lang="en-US" dirty="0" smtClean="0">
                <a:latin typeface="Times New Roman" charset="0"/>
                <a:ea typeface="ＭＳ Ｐゴシック" charset="0"/>
              </a:rPr>
              <a:t>array, </a:t>
            </a:r>
            <a:br>
              <a:rPr lang="en-US" dirty="0" smtClean="0">
                <a:latin typeface="Times New Roman" charset="0"/>
                <a:ea typeface="ＭＳ Ｐゴシック" charset="0"/>
              </a:rPr>
            </a:br>
            <a:r>
              <a:rPr lang="en-US" dirty="0" smtClean="0">
                <a:latin typeface="Times New Roman" charset="0"/>
                <a:ea typeface="ＭＳ Ｐゴシック" charset="0"/>
              </a:rPr>
              <a:t>and swap </a:t>
            </a:r>
            <a:r>
              <a:rPr lang="en-US" dirty="0">
                <a:latin typeface="Times New Roman" charset="0"/>
                <a:ea typeface="ＭＳ Ｐゴシック" charset="0"/>
              </a:rPr>
              <a:t>it with the element in </a:t>
            </a:r>
            <a:r>
              <a:rPr lang="en-US" dirty="0" smtClean="0">
                <a:latin typeface="Times New Roman" charset="0"/>
                <a:ea typeface="ＭＳ Ｐゴシック" charset="0"/>
              </a:rPr>
              <a:t>position 0</a:t>
            </a:r>
            <a:endParaRPr lang="en-US" dirty="0">
              <a:latin typeface="Times New Roman" charset="0"/>
              <a:ea typeface="ＭＳ Ｐゴシック" charset="0"/>
            </a:endParaRPr>
          </a:p>
          <a:p>
            <a:pPr lvl="1"/>
            <a:r>
              <a:rPr lang="en-US" dirty="0" smtClean="0">
                <a:latin typeface="Times New Roman" charset="0"/>
                <a:ea typeface="ＭＳ Ｐゴシック" charset="0"/>
              </a:rPr>
              <a:t>Then select the </a:t>
            </a:r>
            <a:r>
              <a:rPr lang="en-US" dirty="0">
                <a:latin typeface="Times New Roman" charset="0"/>
                <a:ea typeface="ＭＳ Ｐゴシック" charset="0"/>
              </a:rPr>
              <a:t>smallest element in the array </a:t>
            </a:r>
            <a:r>
              <a:rPr lang="en-US" i="1" dirty="0" smtClean="0">
                <a:latin typeface="Times New Roman" charset="0"/>
                <a:ea typeface="ＭＳ Ｐゴシック" charset="0"/>
              </a:rPr>
              <a:t>starting from </a:t>
            </a:r>
            <a:r>
              <a:rPr lang="en-US" i="1" dirty="0">
                <a:latin typeface="Times New Roman" charset="0"/>
                <a:ea typeface="ＭＳ Ｐゴシック" charset="0"/>
              </a:rPr>
              <a:t>position 1</a:t>
            </a:r>
            <a:r>
              <a:rPr lang="en-US" dirty="0">
                <a:latin typeface="Times New Roman" charset="0"/>
                <a:ea typeface="ＭＳ Ｐゴシック" charset="0"/>
              </a:rPr>
              <a:t>, </a:t>
            </a:r>
            <a:r>
              <a:rPr lang="en-US" dirty="0" smtClean="0">
                <a:latin typeface="Times New Roman" charset="0"/>
                <a:ea typeface="ＭＳ Ｐゴシック" charset="0"/>
              </a:rPr>
              <a:t/>
            </a:r>
            <a:br>
              <a:rPr lang="en-US" dirty="0" smtClean="0">
                <a:latin typeface="Times New Roman" charset="0"/>
                <a:ea typeface="ＭＳ Ｐゴシック" charset="0"/>
              </a:rPr>
            </a:br>
            <a:r>
              <a:rPr lang="en-US" dirty="0" smtClean="0">
                <a:latin typeface="Times New Roman" charset="0"/>
                <a:ea typeface="ＭＳ Ｐゴシック" charset="0"/>
              </a:rPr>
              <a:t>and </a:t>
            </a:r>
            <a:r>
              <a:rPr lang="en-US" dirty="0">
                <a:latin typeface="Times New Roman" charset="0"/>
                <a:ea typeface="ＭＳ Ｐゴシック" charset="0"/>
              </a:rPr>
              <a:t>swap </a:t>
            </a:r>
            <a:r>
              <a:rPr lang="en-US" dirty="0" smtClean="0">
                <a:latin typeface="Times New Roman" charset="0"/>
                <a:ea typeface="ＭＳ Ｐゴシック" charset="0"/>
              </a:rPr>
              <a:t>it with the </a:t>
            </a:r>
            <a:r>
              <a:rPr lang="en-US" dirty="0">
                <a:latin typeface="Times New Roman" charset="0"/>
                <a:ea typeface="ＭＳ Ｐゴシック" charset="0"/>
              </a:rPr>
              <a:t>element </a:t>
            </a:r>
            <a:r>
              <a:rPr lang="en-US" dirty="0" smtClean="0">
                <a:latin typeface="Times New Roman" charset="0"/>
                <a:ea typeface="ＭＳ Ｐゴシック" charset="0"/>
              </a:rPr>
              <a:t>in </a:t>
            </a:r>
            <a:r>
              <a:rPr lang="en-US" dirty="0">
                <a:latin typeface="Times New Roman" charset="0"/>
                <a:ea typeface="ＭＳ Ｐゴシック" charset="0"/>
              </a:rPr>
              <a:t>position </a:t>
            </a:r>
            <a:r>
              <a:rPr lang="en-US" dirty="0" smtClean="0">
                <a:latin typeface="Times New Roman" charset="0"/>
                <a:ea typeface="ＭＳ Ｐゴシック" charset="0"/>
              </a:rPr>
              <a:t>1</a:t>
            </a:r>
          </a:p>
          <a:p>
            <a:pPr lvl="1"/>
            <a:r>
              <a:rPr lang="en-US" dirty="0" smtClean="0">
                <a:latin typeface="Times New Roman" charset="0"/>
                <a:ea typeface="ＭＳ Ｐゴシック" charset="0"/>
              </a:rPr>
              <a:t>Then </a:t>
            </a:r>
            <a:r>
              <a:rPr lang="en-US" dirty="0">
                <a:latin typeface="Times New Roman" charset="0"/>
                <a:ea typeface="ＭＳ Ｐゴシック" charset="0"/>
              </a:rPr>
              <a:t>select the smallest element in the array </a:t>
            </a:r>
            <a:r>
              <a:rPr lang="en-US" i="1" dirty="0">
                <a:latin typeface="Times New Roman" charset="0"/>
                <a:ea typeface="ＭＳ Ｐゴシック" charset="0"/>
              </a:rPr>
              <a:t>starting from position </a:t>
            </a:r>
            <a:r>
              <a:rPr lang="en-US" i="1" dirty="0" smtClean="0">
                <a:latin typeface="Times New Roman" charset="0"/>
                <a:ea typeface="ＭＳ Ｐゴシック" charset="0"/>
              </a:rPr>
              <a:t>2</a:t>
            </a:r>
            <a:r>
              <a:rPr lang="en-US" dirty="0" smtClean="0">
                <a:latin typeface="Times New Roman" charset="0"/>
                <a:ea typeface="ＭＳ Ｐゴシック" charset="0"/>
              </a:rPr>
              <a:t>, </a:t>
            </a:r>
            <a:r>
              <a:rPr lang="en-US" dirty="0">
                <a:latin typeface="Times New Roman" charset="0"/>
                <a:ea typeface="ＭＳ Ｐゴシック" charset="0"/>
              </a:rPr>
              <a:t/>
            </a:r>
            <a:br>
              <a:rPr lang="en-US" dirty="0">
                <a:latin typeface="Times New Roman" charset="0"/>
                <a:ea typeface="ＭＳ Ｐゴシック" charset="0"/>
              </a:rPr>
            </a:br>
            <a:r>
              <a:rPr lang="en-US" dirty="0">
                <a:latin typeface="Times New Roman" charset="0"/>
                <a:ea typeface="ＭＳ Ｐゴシック" charset="0"/>
              </a:rPr>
              <a:t>and swap it with the element in position </a:t>
            </a:r>
            <a:r>
              <a:rPr lang="en-US" dirty="0" smtClean="0">
                <a:latin typeface="Times New Roman" charset="0"/>
                <a:ea typeface="ＭＳ Ｐゴシック" charset="0"/>
              </a:rPr>
              <a:t>2</a:t>
            </a:r>
          </a:p>
          <a:p>
            <a:pPr lvl="1"/>
            <a:r>
              <a:rPr lang="en-US" i="1" dirty="0" smtClean="0">
                <a:latin typeface="Times New Roman" charset="0"/>
                <a:ea typeface="ＭＳ Ｐゴシック" charset="0"/>
              </a:rPr>
              <a:t>etc. </a:t>
            </a:r>
          </a:p>
          <a:p>
            <a:r>
              <a:rPr lang="en-US" dirty="0" smtClean="0">
                <a:latin typeface="Times New Roman" charset="0"/>
                <a:ea typeface="ＭＳ Ｐゴシック" charset="0"/>
              </a:rPr>
              <a:t>This algorithm has the following properties </a:t>
            </a:r>
            <a:endParaRPr lang="en-US" dirty="0">
              <a:latin typeface="Times New Roman" charset="0"/>
              <a:ea typeface="ＭＳ Ｐゴシック" charset="0"/>
            </a:endParaRPr>
          </a:p>
          <a:p>
            <a:pPr lvl="1"/>
            <a:r>
              <a:rPr lang="en-US" dirty="0" smtClean="0">
                <a:latin typeface="Times New Roman" charset="0"/>
                <a:ea typeface="ＭＳ Ｐゴシック" charset="0"/>
              </a:rPr>
              <a:t>After </a:t>
            </a:r>
            <a:r>
              <a:rPr lang="en-US" i="1" dirty="0" smtClean="0">
                <a:latin typeface="Times New Roman" charset="0"/>
                <a:ea typeface="ＭＳ Ｐゴシック" charset="0"/>
              </a:rPr>
              <a:t>i</a:t>
            </a:r>
            <a:r>
              <a:rPr lang="en-US" dirty="0" smtClean="0">
                <a:latin typeface="Times New Roman" charset="0"/>
                <a:ea typeface="ＭＳ Ｐゴシック" charset="0"/>
              </a:rPr>
              <a:t> stages, </a:t>
            </a:r>
            <a:r>
              <a:rPr lang="en-US" dirty="0">
                <a:latin typeface="Times New Roman" charset="0"/>
                <a:ea typeface="ＭＳ Ｐゴシック" charset="0"/>
              </a:rPr>
              <a:t>the first </a:t>
            </a:r>
            <a:r>
              <a:rPr lang="en-US" i="1" dirty="0">
                <a:latin typeface="Times New Roman" charset="0"/>
                <a:ea typeface="ＭＳ Ｐゴシック" charset="0"/>
              </a:rPr>
              <a:t>i</a:t>
            </a:r>
            <a:r>
              <a:rPr lang="en-US" dirty="0">
                <a:latin typeface="Times New Roman" charset="0"/>
                <a:ea typeface="ＭＳ Ｐゴシック" charset="0"/>
              </a:rPr>
              <a:t> items in the array are </a:t>
            </a:r>
            <a:r>
              <a:rPr lang="en-US" dirty="0" smtClean="0">
                <a:latin typeface="Times New Roman" charset="0"/>
                <a:ea typeface="ＭＳ Ｐゴシック" charset="0"/>
              </a:rPr>
              <a:t>the </a:t>
            </a:r>
            <a:r>
              <a:rPr lang="en-US" i="1" dirty="0" smtClean="0">
                <a:latin typeface="Times New Roman" charset="0"/>
                <a:ea typeface="ＭＳ Ｐゴシック" charset="0"/>
              </a:rPr>
              <a:t>i</a:t>
            </a:r>
            <a:r>
              <a:rPr lang="en-US" dirty="0" smtClean="0">
                <a:latin typeface="Times New Roman" charset="0"/>
                <a:ea typeface="ＭＳ Ｐゴシック" charset="0"/>
              </a:rPr>
              <a:t> smallest items, in order</a:t>
            </a:r>
            <a:endParaRPr lang="en-US" dirty="0">
              <a:latin typeface="Times New Roman" charset="0"/>
              <a:ea typeface="ＭＳ Ｐゴシック" charset="0"/>
            </a:endParaRPr>
          </a:p>
          <a:p>
            <a:pPr lvl="1"/>
            <a:r>
              <a:rPr lang="en-US" dirty="0">
                <a:latin typeface="Times New Roman" charset="0"/>
                <a:ea typeface="ＭＳ Ｐゴシック" charset="0"/>
              </a:rPr>
              <a:t>At the (</a:t>
            </a:r>
            <a:r>
              <a:rPr lang="en-US" i="1" dirty="0" smtClean="0">
                <a:latin typeface="Times New Roman" charset="0"/>
                <a:ea typeface="ＭＳ Ｐゴシック" charset="0"/>
              </a:rPr>
              <a:t>i+1</a:t>
            </a:r>
            <a:r>
              <a:rPr lang="en-US" dirty="0" smtClean="0">
                <a:latin typeface="Times New Roman" charset="0"/>
                <a:ea typeface="ＭＳ Ｐゴシック" charset="0"/>
              </a:rPr>
              <a:t>)</a:t>
            </a:r>
            <a:r>
              <a:rPr lang="en-US" baseline="30000" dirty="0" smtClean="0">
                <a:latin typeface="Times New Roman" charset="0"/>
                <a:ea typeface="ＭＳ Ｐゴシック" charset="0"/>
              </a:rPr>
              <a:t>th</a:t>
            </a:r>
            <a:r>
              <a:rPr lang="en-US" dirty="0" smtClean="0">
                <a:latin typeface="Times New Roman" charset="0"/>
                <a:ea typeface="ＭＳ Ｐゴシック" charset="0"/>
              </a:rPr>
              <a:t> </a:t>
            </a:r>
            <a:r>
              <a:rPr lang="en-US" dirty="0">
                <a:latin typeface="Times New Roman" charset="0"/>
                <a:ea typeface="ＭＳ Ｐゴシック" charset="0"/>
              </a:rPr>
              <a:t>stage, the (</a:t>
            </a:r>
            <a:r>
              <a:rPr lang="en-US" i="1" dirty="0">
                <a:latin typeface="Times New Roman" charset="0"/>
                <a:ea typeface="ＭＳ Ｐゴシック" charset="0"/>
              </a:rPr>
              <a:t>i+1</a:t>
            </a:r>
            <a:r>
              <a:rPr lang="en-US" dirty="0">
                <a:latin typeface="Times New Roman" charset="0"/>
                <a:ea typeface="ＭＳ Ｐゴシック" charset="0"/>
              </a:rPr>
              <a:t>)</a:t>
            </a:r>
            <a:r>
              <a:rPr lang="en-US" baseline="30000" dirty="0">
                <a:latin typeface="Times New Roman" charset="0"/>
                <a:ea typeface="ＭＳ Ｐゴシック" charset="0"/>
              </a:rPr>
              <a:t>th</a:t>
            </a:r>
            <a:r>
              <a:rPr lang="en-US" dirty="0">
                <a:latin typeface="Times New Roman" charset="0"/>
                <a:ea typeface="ＭＳ Ｐゴシック" charset="0"/>
              </a:rPr>
              <a:t> smallest </a:t>
            </a:r>
            <a:r>
              <a:rPr lang="en-US" dirty="0" smtClean="0">
                <a:latin typeface="Times New Roman" charset="0"/>
                <a:ea typeface="ＭＳ Ｐゴシック" charset="0"/>
              </a:rPr>
              <a:t>item </a:t>
            </a:r>
            <a:r>
              <a:rPr lang="en-US" dirty="0">
                <a:latin typeface="Times New Roman" charset="0"/>
                <a:ea typeface="ＭＳ Ｐゴシック" charset="0"/>
              </a:rPr>
              <a:t>is placed in the (</a:t>
            </a:r>
            <a:r>
              <a:rPr lang="en-US" i="1" dirty="0">
                <a:latin typeface="Times New Roman" charset="0"/>
                <a:ea typeface="ＭＳ Ｐゴシック" charset="0"/>
              </a:rPr>
              <a:t>i+1</a:t>
            </a:r>
            <a:r>
              <a:rPr lang="en-US" dirty="0">
                <a:latin typeface="Times New Roman" charset="0"/>
                <a:ea typeface="ＭＳ Ｐゴシック" charset="0"/>
              </a:rPr>
              <a:t>)</a:t>
            </a:r>
            <a:r>
              <a:rPr lang="en-US" baseline="30000" dirty="0">
                <a:latin typeface="Times New Roman" charset="0"/>
                <a:ea typeface="ＭＳ Ｐゴシック" charset="0"/>
              </a:rPr>
              <a:t>th</a:t>
            </a:r>
            <a:r>
              <a:rPr lang="en-US" dirty="0">
                <a:latin typeface="Times New Roman" charset="0"/>
                <a:ea typeface="ＭＳ Ｐゴシック" charset="0"/>
              </a:rPr>
              <a:t> </a:t>
            </a:r>
            <a:r>
              <a:rPr lang="en-US" dirty="0" smtClean="0">
                <a:latin typeface="Times New Roman" charset="0"/>
                <a:ea typeface="ＭＳ Ｐゴシック" charset="0"/>
              </a:rPr>
              <a:t>slot in the array </a:t>
            </a:r>
            <a:endParaRPr lang="en-US" dirty="0">
              <a:latin typeface="Times New Roman" charset="0"/>
              <a:ea typeface="ＭＳ Ｐゴシック" charset="0"/>
            </a:endParaRPr>
          </a:p>
          <a:p>
            <a:endParaRPr lang="en-AU" dirty="0">
              <a:latin typeface="Times New Roman" charset="0"/>
            </a:endParaRPr>
          </a:p>
        </p:txBody>
      </p:sp>
    </p:spTree>
    <p:extLst>
      <p:ext uri="{BB962C8B-B14F-4D97-AF65-F5344CB8AC3E}">
        <p14:creationId xmlns:p14="http://schemas.microsoft.com/office/powerpoint/2010/main" val="6541553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2770F1DD-579D-434A-B890-F90F789BCFFF}" type="slidenum">
              <a:rPr lang="en-AU" sz="1400"/>
              <a:pPr/>
              <a:t>27</a:t>
            </a:fld>
            <a:endParaRPr lang="en-AU" sz="1400" dirty="0"/>
          </a:p>
        </p:txBody>
      </p:sp>
      <p:sp>
        <p:nvSpPr>
          <p:cNvPr id="40963"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Coding </a:t>
            </a:r>
            <a:r>
              <a:rPr lang="en-US" dirty="0" smtClean="0">
                <a:latin typeface="Times New Roman" charset="0"/>
                <a:ea typeface="ＭＳ Ｐゴシック" charset="0"/>
                <a:cs typeface="ＭＳ Ｐゴシック" charset="0"/>
              </a:rPr>
              <a:t>selectionSort</a:t>
            </a:r>
            <a:endParaRPr lang="en-AU" dirty="0">
              <a:latin typeface="Times New Roman" charset="0"/>
              <a:ea typeface="ＭＳ Ｐゴシック" charset="0"/>
              <a:cs typeface="ＭＳ Ｐゴシック" charset="0"/>
            </a:endParaRPr>
          </a:p>
        </p:txBody>
      </p:sp>
      <p:sp>
        <p:nvSpPr>
          <p:cNvPr id="40964" name="Text Box 3"/>
          <p:cNvSpPr txBox="1">
            <a:spLocks noChangeArrowheads="1"/>
          </p:cNvSpPr>
          <p:nvPr/>
        </p:nvSpPr>
        <p:spPr bwMode="auto">
          <a:xfrm>
            <a:off x="457200" y="1602000"/>
            <a:ext cx="80772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US" sz="2000" b="0" dirty="0">
                <a:latin typeface="Courier" charset="0"/>
              </a:rPr>
              <a:t>public static void </a:t>
            </a:r>
            <a:r>
              <a:rPr lang="en-US" sz="2000" b="0" dirty="0" smtClean="0">
                <a:latin typeface="Courier" charset="0"/>
              </a:rPr>
              <a:t>selectionSort(int</a:t>
            </a:r>
            <a:r>
              <a:rPr lang="en-US" sz="2000" b="0" dirty="0">
                <a:latin typeface="Courier" charset="0"/>
              </a:rPr>
              <a:t>[] a) </a:t>
            </a:r>
            <a:endParaRPr lang="en-US" sz="2000" b="0" dirty="0" smtClean="0">
              <a:latin typeface="Courier" charset="0"/>
            </a:endParaRPr>
          </a:p>
          <a:p>
            <a:pPr algn="l">
              <a:spcBef>
                <a:spcPct val="50000"/>
              </a:spcBef>
              <a:buFontTx/>
              <a:buNone/>
            </a:pPr>
            <a:r>
              <a:rPr lang="en-US" sz="2000" b="0" dirty="0" smtClean="0">
                <a:latin typeface="Courier" charset="0"/>
              </a:rPr>
              <a:t>{</a:t>
            </a:r>
            <a:endParaRPr lang="en-US" sz="2000" b="0" dirty="0">
              <a:latin typeface="Courier" charset="0"/>
            </a:endParaRPr>
          </a:p>
          <a:p>
            <a:pPr algn="l">
              <a:spcBef>
                <a:spcPct val="50000"/>
              </a:spcBef>
              <a:buFontTx/>
              <a:buNone/>
            </a:pPr>
            <a:r>
              <a:rPr lang="en-US" sz="2000" b="0" dirty="0">
                <a:latin typeface="Courier" charset="0"/>
              </a:rPr>
              <a:t>  for (int </a:t>
            </a:r>
            <a:r>
              <a:rPr lang="en-US" sz="2000" b="0" dirty="0" smtClean="0">
                <a:latin typeface="Courier" charset="0"/>
              </a:rPr>
              <a:t>pass = 0; pass &lt; a.length – 1; </a:t>
            </a:r>
            <a:r>
              <a:rPr lang="en-US" sz="2000" b="0" dirty="0">
                <a:latin typeface="Courier" charset="0"/>
              </a:rPr>
              <a:t>pass</a:t>
            </a:r>
            <a:r>
              <a:rPr lang="en-US" sz="2000" b="0" dirty="0" smtClean="0">
                <a:latin typeface="Courier" charset="0"/>
              </a:rPr>
              <a:t>++) </a:t>
            </a:r>
          </a:p>
          <a:p>
            <a:pPr algn="l">
              <a:spcBef>
                <a:spcPct val="50000"/>
              </a:spcBef>
              <a:buFontTx/>
              <a:buNone/>
            </a:pPr>
            <a:r>
              <a:rPr lang="en-US" sz="2000" b="0" dirty="0" smtClean="0">
                <a:latin typeface="Courier" charset="0"/>
              </a:rPr>
              <a:t>  { </a:t>
            </a:r>
            <a:endParaRPr lang="en-US" sz="2000" b="0" dirty="0">
              <a:latin typeface="Courier" charset="0"/>
            </a:endParaRPr>
          </a:p>
          <a:p>
            <a:pPr algn="l">
              <a:spcBef>
                <a:spcPct val="50000"/>
              </a:spcBef>
              <a:buFontTx/>
              <a:buNone/>
            </a:pPr>
            <a:r>
              <a:rPr lang="en-US" sz="2000" b="0" dirty="0">
                <a:latin typeface="Courier" charset="0"/>
              </a:rPr>
              <a:t>    </a:t>
            </a:r>
            <a:r>
              <a:rPr lang="en-US" sz="2000" b="0" dirty="0" smtClean="0">
                <a:latin typeface="Courier" charset="0"/>
              </a:rPr>
              <a:t>int smallest = pass;</a:t>
            </a:r>
          </a:p>
          <a:p>
            <a:pPr algn="l">
              <a:spcBef>
                <a:spcPct val="50000"/>
              </a:spcBef>
              <a:buFontTx/>
              <a:buNone/>
            </a:pPr>
            <a:r>
              <a:rPr lang="en-US" sz="2000" b="0" dirty="0">
                <a:latin typeface="Courier" charset="0"/>
              </a:rPr>
              <a:t> </a:t>
            </a:r>
            <a:r>
              <a:rPr lang="en-US" sz="2000" b="0" dirty="0" smtClean="0">
                <a:latin typeface="Courier" charset="0"/>
              </a:rPr>
              <a:t>   for </a:t>
            </a:r>
            <a:r>
              <a:rPr lang="en-US" sz="2000" b="0" dirty="0">
                <a:latin typeface="Courier" charset="0"/>
              </a:rPr>
              <a:t>(int </a:t>
            </a:r>
            <a:r>
              <a:rPr lang="en-US" sz="2000" b="0" dirty="0" smtClean="0">
                <a:latin typeface="Courier" charset="0"/>
              </a:rPr>
              <a:t>j = pass + 1; j &lt; a.length; </a:t>
            </a:r>
            <a:r>
              <a:rPr lang="en-US" sz="2000" b="0" dirty="0">
                <a:latin typeface="Courier" charset="0"/>
              </a:rPr>
              <a:t>j++) </a:t>
            </a:r>
          </a:p>
          <a:p>
            <a:pPr algn="l">
              <a:spcBef>
                <a:spcPct val="50000"/>
              </a:spcBef>
              <a:buFontTx/>
              <a:buNone/>
            </a:pPr>
            <a:r>
              <a:rPr lang="en-US" sz="2000" b="0" dirty="0">
                <a:latin typeface="Courier" charset="0"/>
              </a:rPr>
              <a:t>      </a:t>
            </a:r>
            <a:r>
              <a:rPr lang="en-US" sz="2000" b="0" dirty="0" smtClean="0">
                <a:latin typeface="Courier" charset="0"/>
              </a:rPr>
              <a:t>  if </a:t>
            </a:r>
            <a:r>
              <a:rPr lang="en-US" sz="2000" b="0" dirty="0">
                <a:latin typeface="Courier" charset="0"/>
              </a:rPr>
              <a:t>(a[j] </a:t>
            </a:r>
            <a:r>
              <a:rPr lang="en-US" sz="2000" b="0" dirty="0" smtClean="0">
                <a:latin typeface="Courier" charset="0"/>
              </a:rPr>
              <a:t>&lt; a[smallest]) </a:t>
            </a:r>
            <a:endParaRPr lang="en-US" sz="2000" b="0" dirty="0">
              <a:latin typeface="Courier" charset="0"/>
            </a:endParaRPr>
          </a:p>
          <a:p>
            <a:pPr algn="l">
              <a:spcBef>
                <a:spcPct val="50000"/>
              </a:spcBef>
              <a:buFontTx/>
              <a:buNone/>
            </a:pPr>
            <a:r>
              <a:rPr lang="en-US" sz="2000" b="0" dirty="0">
                <a:latin typeface="Courier" charset="0"/>
              </a:rPr>
              <a:t> </a:t>
            </a:r>
            <a:r>
              <a:rPr lang="en-US" sz="2000" b="0" dirty="0" smtClean="0">
                <a:latin typeface="Courier" charset="0"/>
              </a:rPr>
              <a:t>          smallest = j;</a:t>
            </a:r>
            <a:endParaRPr lang="en-US" sz="2000" b="0" dirty="0">
              <a:latin typeface="Courier" charset="0"/>
            </a:endParaRPr>
          </a:p>
          <a:p>
            <a:pPr algn="l">
              <a:spcBef>
                <a:spcPct val="50000"/>
              </a:spcBef>
              <a:buFontTx/>
              <a:buNone/>
            </a:pPr>
            <a:r>
              <a:rPr lang="en-US" sz="2000" b="0" dirty="0" smtClean="0">
                <a:latin typeface="Courier" charset="0"/>
              </a:rPr>
              <a:t>    swap(a, smallest, pass);</a:t>
            </a:r>
          </a:p>
          <a:p>
            <a:pPr algn="l">
              <a:spcBef>
                <a:spcPct val="50000"/>
              </a:spcBef>
              <a:buFontTx/>
              <a:buNone/>
            </a:pPr>
            <a:r>
              <a:rPr lang="en-US" sz="2000" b="0" dirty="0" smtClean="0">
                <a:latin typeface="Courier" charset="0"/>
              </a:rPr>
              <a:t>  }</a:t>
            </a:r>
            <a:endParaRPr lang="en-US" sz="2000" b="0" dirty="0">
              <a:latin typeface="Courier" charset="0"/>
            </a:endParaRPr>
          </a:p>
          <a:p>
            <a:pPr algn="l">
              <a:spcBef>
                <a:spcPct val="50000"/>
              </a:spcBef>
              <a:buFontTx/>
              <a:buNone/>
            </a:pPr>
            <a:r>
              <a:rPr lang="en-US" sz="2000" b="0" dirty="0">
                <a:latin typeface="Courier" charset="0"/>
              </a:rPr>
              <a:t>}</a:t>
            </a:r>
            <a:endParaRPr lang="en-AU" sz="2000" b="0" dirty="0">
              <a:latin typeface="Courier" charset="0"/>
            </a:endParaRPr>
          </a:p>
        </p:txBody>
      </p:sp>
    </p:spTree>
    <p:extLst>
      <p:ext uri="{BB962C8B-B14F-4D97-AF65-F5344CB8AC3E}">
        <p14:creationId xmlns:p14="http://schemas.microsoft.com/office/powerpoint/2010/main" val="32728807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A0F6CC7A-7479-FC43-98BC-AEB13E769296}" type="slidenum">
              <a:rPr lang="en-AU" sz="1400"/>
              <a:pPr/>
              <a:t>28</a:t>
            </a:fld>
            <a:endParaRPr lang="en-AU" sz="1400" dirty="0"/>
          </a:p>
        </p:txBody>
      </p:sp>
      <p:sp>
        <p:nvSpPr>
          <p:cNvPr id="16387" name="Rectangle 2"/>
          <p:cNvSpPr>
            <a:spLocks noGrp="1" noChangeArrowheads="1"/>
          </p:cNvSpPr>
          <p:nvPr>
            <p:ph type="title"/>
          </p:nvPr>
        </p:nvSpPr>
        <p:spPr/>
        <p:txBody>
          <a:bodyPr/>
          <a:lstStyle/>
          <a:p>
            <a:r>
              <a:rPr lang="en-US" dirty="0" smtClean="0">
                <a:latin typeface="Times New Roman" charset="0"/>
              </a:rPr>
              <a:t>Insertion Sort (like sorting cards)</a:t>
            </a:r>
            <a:endParaRPr lang="en-AU" dirty="0">
              <a:latin typeface="Times New Roman" charset="0"/>
            </a:endParaRPr>
          </a:p>
        </p:txBody>
      </p:sp>
      <p:sp>
        <p:nvSpPr>
          <p:cNvPr id="16388" name="Rectangle 3"/>
          <p:cNvSpPr>
            <a:spLocks noGrp="1" noChangeArrowheads="1"/>
          </p:cNvSpPr>
          <p:nvPr>
            <p:ph type="body" idx="1"/>
          </p:nvPr>
        </p:nvSpPr>
        <p:spPr>
          <a:xfrm>
            <a:off x="457201" y="1600200"/>
            <a:ext cx="7239000" cy="4876800"/>
          </a:xfrm>
        </p:spPr>
        <p:txBody>
          <a:bodyPr/>
          <a:lstStyle/>
          <a:p>
            <a:r>
              <a:rPr lang="en-US" dirty="0">
                <a:latin typeface="Times New Roman" charset="0"/>
              </a:rPr>
              <a:t>In card games, it is common to pick up </a:t>
            </a:r>
            <a:r>
              <a:rPr lang="en-US" dirty="0" smtClean="0">
                <a:latin typeface="Times New Roman" charset="0"/>
              </a:rPr>
              <a:t>your cards </a:t>
            </a:r>
            <a:r>
              <a:rPr lang="en-US" dirty="0">
                <a:latin typeface="Times New Roman" charset="0"/>
              </a:rPr>
              <a:t>as they are </a:t>
            </a:r>
            <a:r>
              <a:rPr lang="en-US" dirty="0" smtClean="0">
                <a:latin typeface="Times New Roman" charset="0"/>
              </a:rPr>
              <a:t>dealt, </a:t>
            </a:r>
            <a:r>
              <a:rPr lang="en-US" dirty="0">
                <a:latin typeface="Times New Roman" charset="0"/>
              </a:rPr>
              <a:t>and to sort them into order as they arrive</a:t>
            </a:r>
          </a:p>
          <a:p>
            <a:r>
              <a:rPr lang="en-US" dirty="0">
                <a:latin typeface="Times New Roman" charset="0"/>
              </a:rPr>
              <a:t>For example, suppose your first three cards are </a:t>
            </a:r>
          </a:p>
          <a:p>
            <a:endParaRPr lang="en-US" dirty="0">
              <a:latin typeface="Times New Roman" charset="0"/>
            </a:endParaRPr>
          </a:p>
          <a:p>
            <a:endParaRPr lang="en-US" dirty="0">
              <a:latin typeface="Times New Roman" charset="0"/>
            </a:endParaRPr>
          </a:p>
          <a:p>
            <a:endParaRPr lang="en-US" dirty="0">
              <a:latin typeface="Times New Roman" charset="0"/>
            </a:endParaRPr>
          </a:p>
          <a:p>
            <a:endParaRPr lang="en-US" dirty="0">
              <a:latin typeface="Times New Roman" charset="0"/>
            </a:endParaRPr>
          </a:p>
          <a:p>
            <a:endParaRPr lang="en-US" dirty="0">
              <a:latin typeface="Times New Roman" charset="0"/>
            </a:endParaRPr>
          </a:p>
          <a:p>
            <a:endParaRPr lang="en-US" dirty="0">
              <a:latin typeface="Times New Roman" charset="0"/>
            </a:endParaRPr>
          </a:p>
          <a:p>
            <a:r>
              <a:rPr lang="en-US" dirty="0">
                <a:latin typeface="Times New Roman" charset="0"/>
              </a:rPr>
              <a:t>Next you pick up a 9 of clubs</a:t>
            </a:r>
            <a:endParaRPr lang="en-AU" dirty="0">
              <a:latin typeface="Times New Roman" charset="0"/>
            </a:endParaRPr>
          </a:p>
        </p:txBody>
      </p:sp>
      <p:pic>
        <p:nvPicPr>
          <p:cNvPr id="16389" name="Picture 4"/>
          <p:cNvPicPr>
            <a:picLocks noChangeAspect="1" noChangeArrowheads="1"/>
          </p:cNvPicPr>
          <p:nvPr/>
        </p:nvPicPr>
        <p:blipFill>
          <a:blip r:embed="rId2">
            <a:extLst>
              <a:ext uri="{28A0092B-C50C-407E-A947-70E740481C1C}">
                <a14:useLocalDpi xmlns:a14="http://schemas.microsoft.com/office/drawing/2010/main" val="0"/>
              </a:ext>
            </a:extLst>
          </a:blip>
          <a:srcRect l="25789" t="53995" r="62631" b="26364"/>
          <a:stretch>
            <a:fillRect/>
          </a:stretch>
        </p:blipFill>
        <p:spPr bwMode="auto">
          <a:xfrm>
            <a:off x="2462213" y="3124200"/>
            <a:ext cx="1547812"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5"/>
          <p:cNvPicPr>
            <a:picLocks noChangeAspect="1" noChangeArrowheads="1"/>
          </p:cNvPicPr>
          <p:nvPr/>
        </p:nvPicPr>
        <p:blipFill>
          <a:blip r:embed="rId2">
            <a:extLst>
              <a:ext uri="{28A0092B-C50C-407E-A947-70E740481C1C}">
                <a14:useLocalDpi xmlns:a14="http://schemas.microsoft.com/office/drawing/2010/main" val="0"/>
              </a:ext>
            </a:extLst>
          </a:blip>
          <a:srcRect l="13684" t="53995" r="74738" b="26364"/>
          <a:stretch>
            <a:fillRect/>
          </a:stretch>
        </p:blipFill>
        <p:spPr bwMode="auto">
          <a:xfrm>
            <a:off x="3798888" y="3048000"/>
            <a:ext cx="1546225"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1" name="Picture 6"/>
          <p:cNvPicPr>
            <a:picLocks noChangeAspect="1" noChangeArrowheads="1"/>
          </p:cNvPicPr>
          <p:nvPr/>
        </p:nvPicPr>
        <p:blipFill>
          <a:blip r:embed="rId2">
            <a:extLst>
              <a:ext uri="{28A0092B-C50C-407E-A947-70E740481C1C}">
                <a14:useLocalDpi xmlns:a14="http://schemas.microsoft.com/office/drawing/2010/main" val="0"/>
              </a:ext>
            </a:extLst>
          </a:blip>
          <a:srcRect l="38422" t="53995" r="50526" b="26364"/>
          <a:stretch>
            <a:fillRect/>
          </a:stretch>
        </p:blipFill>
        <p:spPr bwMode="auto">
          <a:xfrm>
            <a:off x="5064125" y="2971800"/>
            <a:ext cx="14779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38118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5F209135-6E8C-E54A-8F97-0DD006DFD89F}" type="slidenum">
              <a:rPr lang="en-AU" sz="1400"/>
              <a:pPr/>
              <a:t>29</a:t>
            </a:fld>
            <a:endParaRPr lang="en-AU" sz="1400" dirty="0"/>
          </a:p>
        </p:txBody>
      </p:sp>
      <p:sp>
        <p:nvSpPr>
          <p:cNvPr id="17411" name="Rectangle 2"/>
          <p:cNvSpPr>
            <a:spLocks noGrp="1" noChangeArrowheads="1"/>
          </p:cNvSpPr>
          <p:nvPr>
            <p:ph type="title"/>
          </p:nvPr>
        </p:nvSpPr>
        <p:spPr/>
        <p:txBody>
          <a:bodyPr/>
          <a:lstStyle/>
          <a:p>
            <a:r>
              <a:rPr lang="en-US" dirty="0">
                <a:latin typeface="Times New Roman" charset="0"/>
              </a:rPr>
              <a:t>Inserting a card</a:t>
            </a:r>
            <a:endParaRPr lang="en-AU" dirty="0">
              <a:latin typeface="Times New Roman" charset="0"/>
            </a:endParaRPr>
          </a:p>
        </p:txBody>
      </p:sp>
      <p:sp>
        <p:nvSpPr>
          <p:cNvPr id="17412" name="Rectangle 3"/>
          <p:cNvSpPr>
            <a:spLocks noGrp="1" noChangeArrowheads="1"/>
          </p:cNvSpPr>
          <p:nvPr>
            <p:ph type="body" idx="1"/>
          </p:nvPr>
        </p:nvSpPr>
        <p:spPr/>
        <p:txBody>
          <a:bodyPr/>
          <a:lstStyle/>
          <a:p>
            <a:r>
              <a:rPr lang="en-US" dirty="0">
                <a:latin typeface="Times New Roman" charset="0"/>
              </a:rPr>
              <a:t>The new card is then </a:t>
            </a:r>
            <a:r>
              <a:rPr lang="en-US" i="1" dirty="0">
                <a:latin typeface="Times New Roman" charset="0"/>
              </a:rPr>
              <a:t>inserted</a:t>
            </a:r>
            <a:r>
              <a:rPr lang="en-US" dirty="0">
                <a:latin typeface="Times New Roman" charset="0"/>
              </a:rPr>
              <a:t> into the correct position</a:t>
            </a:r>
            <a:endParaRPr lang="en-AU" dirty="0">
              <a:latin typeface="Times New Roman" charset="0"/>
            </a:endParaRPr>
          </a:p>
        </p:txBody>
      </p:sp>
      <p:pic>
        <p:nvPicPr>
          <p:cNvPr id="17413" name="Picture 4"/>
          <p:cNvPicPr>
            <a:picLocks noChangeAspect="1" noChangeArrowheads="1"/>
          </p:cNvPicPr>
          <p:nvPr/>
        </p:nvPicPr>
        <p:blipFill>
          <a:blip r:embed="rId2">
            <a:extLst>
              <a:ext uri="{28A0092B-C50C-407E-A947-70E740481C1C}">
                <a14:useLocalDpi xmlns:a14="http://schemas.microsoft.com/office/drawing/2010/main" val="0"/>
              </a:ext>
            </a:extLst>
          </a:blip>
          <a:srcRect l="25789" t="53995" r="62631" b="26364"/>
          <a:stretch>
            <a:fillRect/>
          </a:stretch>
        </p:blipFill>
        <p:spPr bwMode="auto">
          <a:xfrm>
            <a:off x="1898650" y="3276600"/>
            <a:ext cx="154781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4" name="Picture 5"/>
          <p:cNvPicPr>
            <a:picLocks noChangeAspect="1" noChangeArrowheads="1"/>
          </p:cNvPicPr>
          <p:nvPr/>
        </p:nvPicPr>
        <p:blipFill>
          <a:blip r:embed="rId2">
            <a:extLst>
              <a:ext uri="{28A0092B-C50C-407E-A947-70E740481C1C}">
                <a14:useLocalDpi xmlns:a14="http://schemas.microsoft.com/office/drawing/2010/main" val="0"/>
              </a:ext>
            </a:extLst>
          </a:blip>
          <a:srcRect l="13684" t="53995" r="74738" b="26364"/>
          <a:stretch>
            <a:fillRect/>
          </a:stretch>
        </p:blipFill>
        <p:spPr bwMode="auto">
          <a:xfrm>
            <a:off x="3235325" y="3200400"/>
            <a:ext cx="154781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Picture 6"/>
          <p:cNvPicPr>
            <a:picLocks noChangeAspect="1" noChangeArrowheads="1"/>
          </p:cNvPicPr>
          <p:nvPr/>
        </p:nvPicPr>
        <p:blipFill>
          <a:blip r:embed="rId2">
            <a:extLst>
              <a:ext uri="{28A0092B-C50C-407E-A947-70E740481C1C}">
                <a14:useLocalDpi xmlns:a14="http://schemas.microsoft.com/office/drawing/2010/main" val="0"/>
              </a:ext>
            </a:extLst>
          </a:blip>
          <a:srcRect l="1579" t="53995" r="86842" b="26364"/>
          <a:stretch>
            <a:fillRect/>
          </a:stretch>
        </p:blipFill>
        <p:spPr bwMode="auto">
          <a:xfrm>
            <a:off x="4572000" y="2438400"/>
            <a:ext cx="154781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6" name="Picture 7"/>
          <p:cNvPicPr>
            <a:picLocks noChangeAspect="1" noChangeArrowheads="1"/>
          </p:cNvPicPr>
          <p:nvPr/>
        </p:nvPicPr>
        <p:blipFill>
          <a:blip r:embed="rId2">
            <a:extLst>
              <a:ext uri="{28A0092B-C50C-407E-A947-70E740481C1C}">
                <a14:useLocalDpi xmlns:a14="http://schemas.microsoft.com/office/drawing/2010/main" val="0"/>
              </a:ext>
            </a:extLst>
          </a:blip>
          <a:srcRect l="38422" t="53995" r="50526" b="26364"/>
          <a:stretch>
            <a:fillRect/>
          </a:stretch>
        </p:blipFill>
        <p:spPr bwMode="auto">
          <a:xfrm>
            <a:off x="5767388" y="3048000"/>
            <a:ext cx="1477962"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7" name="Line 8"/>
          <p:cNvSpPr>
            <a:spLocks noChangeShapeType="1"/>
          </p:cNvSpPr>
          <p:nvPr/>
        </p:nvSpPr>
        <p:spPr bwMode="auto">
          <a:xfrm>
            <a:off x="5275263" y="4572000"/>
            <a:ext cx="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20271672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3D77BF80-FB13-0B4A-BB8C-459B7CD4A07C}" type="slidenum">
              <a:rPr lang="en-AU" sz="1400"/>
              <a:pPr/>
              <a:t>3</a:t>
            </a:fld>
            <a:endParaRPr lang="en-AU" sz="1400" dirty="0"/>
          </a:p>
        </p:txBody>
      </p:sp>
      <p:sp>
        <p:nvSpPr>
          <p:cNvPr id="15363"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Scope of this lecture</a:t>
            </a:r>
            <a:endParaRPr lang="en-AU" dirty="0">
              <a:latin typeface="Times New Roman" charset="0"/>
              <a:ea typeface="ＭＳ Ｐゴシック" charset="0"/>
              <a:cs typeface="ＭＳ Ｐゴシック" charset="0"/>
            </a:endParaRPr>
          </a:p>
        </p:txBody>
      </p:sp>
      <p:sp>
        <p:nvSpPr>
          <p:cNvPr id="15364" name="Rectangle 3"/>
          <p:cNvSpPr>
            <a:spLocks noGrp="1" noChangeArrowheads="1"/>
          </p:cNvSpPr>
          <p:nvPr>
            <p:ph type="body" idx="1"/>
          </p:nvPr>
        </p:nvSpPr>
        <p:spPr>
          <a:xfrm>
            <a:off x="457199" y="1600200"/>
            <a:ext cx="8686801" cy="4876800"/>
          </a:xfrm>
        </p:spPr>
        <p:txBody>
          <a:bodyPr>
            <a:normAutofit lnSpcReduction="10000"/>
          </a:bodyPr>
          <a:lstStyle/>
          <a:p>
            <a:r>
              <a:rPr lang="en-US" dirty="0" smtClean="0">
                <a:latin typeface="Times New Roman" charset="0"/>
                <a:ea typeface="ＭＳ Ｐゴシック" charset="0"/>
                <a:cs typeface="ＭＳ Ｐゴシック" charset="0"/>
              </a:rPr>
              <a:t>Linear </a:t>
            </a:r>
            <a:r>
              <a:rPr lang="en-US" dirty="0">
                <a:latin typeface="Times New Roman" charset="0"/>
                <a:ea typeface="ＭＳ Ｐゴシック" charset="0"/>
                <a:cs typeface="ＭＳ Ｐゴシック" charset="0"/>
              </a:rPr>
              <a:t>Search</a:t>
            </a:r>
          </a:p>
          <a:p>
            <a:r>
              <a:rPr lang="en-US" dirty="0">
                <a:latin typeface="Times New Roman" charset="0"/>
                <a:ea typeface="ＭＳ Ｐゴシック" charset="0"/>
                <a:cs typeface="ＭＳ Ｐゴシック" charset="0"/>
              </a:rPr>
              <a:t>Sorting </a:t>
            </a:r>
            <a:r>
              <a:rPr lang="en-US" dirty="0" smtClean="0">
                <a:latin typeface="Times New Roman" charset="0"/>
                <a:ea typeface="ＭＳ Ｐゴシック" charset="0"/>
                <a:cs typeface="ＭＳ Ｐゴシック" charset="0"/>
              </a:rPr>
              <a:t>algorithms and algorithmic thinking</a:t>
            </a:r>
            <a:endParaRPr lang="en-US" dirty="0">
              <a:latin typeface="Times New Roman" charset="0"/>
              <a:ea typeface="ＭＳ Ｐゴシック" charset="0"/>
              <a:cs typeface="ＭＳ Ｐゴシック" charset="0"/>
            </a:endParaRPr>
          </a:p>
          <a:p>
            <a:r>
              <a:rPr lang="en-US" dirty="0" smtClean="0">
                <a:latin typeface="Times New Roman" charset="0"/>
                <a:ea typeface="ＭＳ Ｐゴシック" charset="0"/>
                <a:cs typeface="ＭＳ Ｐゴシック" charset="0"/>
              </a:rPr>
              <a:t>Efficiency and experimental comparison</a:t>
            </a:r>
          </a:p>
          <a:p>
            <a:r>
              <a:rPr lang="en-US" dirty="0" smtClean="0">
                <a:latin typeface="Times New Roman" charset="0"/>
                <a:ea typeface="ＭＳ Ｐゴシック" charset="0"/>
                <a:cs typeface="ＭＳ Ｐゴシック" charset="0"/>
              </a:rPr>
              <a:t>Binary search </a:t>
            </a:r>
            <a:endParaRPr lang="en-US" dirty="0">
              <a:latin typeface="Times New Roman" charset="0"/>
              <a:ea typeface="ＭＳ Ｐゴシック" charset="0"/>
              <a:cs typeface="ＭＳ Ｐゴシック" charset="0"/>
            </a:endParaRPr>
          </a:p>
          <a:p>
            <a:endParaRPr lang="en-US" dirty="0">
              <a:latin typeface="Times New Roman" charset="0"/>
              <a:ea typeface="ＭＳ Ｐゴシック" charset="0"/>
              <a:cs typeface="ＭＳ Ｐゴシック" charset="0"/>
            </a:endParaRPr>
          </a:p>
          <a:p>
            <a:endParaRPr lang="en-US" dirty="0">
              <a:latin typeface="Times New Roman" charset="0"/>
              <a:ea typeface="ＭＳ Ｐゴシック" charset="0"/>
              <a:cs typeface="ＭＳ Ｐゴシック" charset="0"/>
            </a:endParaRPr>
          </a:p>
          <a:p>
            <a:pPr marL="0" indent="0">
              <a:buNone/>
            </a:pPr>
            <a:endParaRPr lang="en-US" dirty="0">
              <a:latin typeface="Times New Roman" charset="0"/>
              <a:ea typeface="ＭＳ Ｐゴシック" charset="0"/>
              <a:cs typeface="ＭＳ Ｐゴシック" charset="0"/>
            </a:endParaRPr>
          </a:p>
          <a:p>
            <a:r>
              <a:rPr lang="en-US" dirty="0">
                <a:latin typeface="Times New Roman" charset="0"/>
                <a:ea typeface="ＭＳ Ｐゴシック" charset="0"/>
                <a:cs typeface="ＭＳ Ｐゴシック" charset="0"/>
              </a:rPr>
              <a:t>References:</a:t>
            </a:r>
          </a:p>
          <a:p>
            <a:pPr lvl="1"/>
            <a:r>
              <a:rPr lang="en-US" dirty="0">
                <a:latin typeface="Times New Roman" charset="0"/>
                <a:ea typeface="ＭＳ Ｐゴシック" charset="0"/>
              </a:rPr>
              <a:t>Wirth, </a:t>
            </a:r>
            <a:r>
              <a:rPr lang="en-US" i="1" dirty="0">
                <a:latin typeface="Times New Roman" charset="0"/>
                <a:ea typeface="ＭＳ Ｐゴシック" charset="0"/>
              </a:rPr>
              <a:t>Algorithms + Data Structures = Programs</a:t>
            </a:r>
            <a:r>
              <a:rPr lang="en-US" dirty="0">
                <a:latin typeface="Times New Roman" charset="0"/>
                <a:ea typeface="ＭＳ Ｐゴシック" charset="0"/>
              </a:rPr>
              <a:t>, Chapter 2</a:t>
            </a:r>
          </a:p>
          <a:p>
            <a:pPr lvl="1"/>
            <a:r>
              <a:rPr lang="en-US" dirty="0">
                <a:latin typeface="Times New Roman" charset="0"/>
                <a:ea typeface="ＭＳ Ｐゴシック" charset="0"/>
              </a:rPr>
              <a:t>Knuth, </a:t>
            </a:r>
            <a:r>
              <a:rPr lang="en-US" i="1" dirty="0">
                <a:latin typeface="Times New Roman" charset="0"/>
                <a:ea typeface="ＭＳ Ｐゴシック" charset="0"/>
              </a:rPr>
              <a:t>The Art of Computer Programming,  </a:t>
            </a:r>
            <a:r>
              <a:rPr lang="en-US" i="1" dirty="0" smtClean="0">
                <a:latin typeface="Times New Roman" charset="0"/>
                <a:ea typeface="ＭＳ Ｐゴシック" charset="0"/>
              </a:rPr>
              <a:t>Volume </a:t>
            </a:r>
            <a:r>
              <a:rPr lang="en-US" i="1" dirty="0">
                <a:latin typeface="Times New Roman" charset="0"/>
                <a:ea typeface="ＭＳ Ｐゴシック" charset="0"/>
              </a:rPr>
              <a:t>3, Sorting and </a:t>
            </a:r>
            <a:r>
              <a:rPr lang="en-US" i="1" dirty="0" smtClean="0">
                <a:latin typeface="Times New Roman" charset="0"/>
                <a:ea typeface="ＭＳ Ｐゴシック" charset="0"/>
              </a:rPr>
              <a:t>Searching</a:t>
            </a:r>
          </a:p>
          <a:p>
            <a:pPr lvl="1"/>
            <a:endParaRPr lang="en-US" i="1" dirty="0" smtClean="0">
              <a:latin typeface="Times New Roman" charset="0"/>
              <a:ea typeface="ＭＳ Ｐゴシック" charset="0"/>
            </a:endParaRPr>
          </a:p>
          <a:p>
            <a:pPr lvl="1"/>
            <a:r>
              <a:rPr lang="en-US" dirty="0" smtClean="0">
                <a:latin typeface="Times New Roman" charset="0"/>
                <a:ea typeface="ＭＳ Ｐゴシック" charset="0"/>
              </a:rPr>
              <a:t>This lecture is based on powerpoint slides originally by Gordon Royle, UWA</a:t>
            </a:r>
            <a:endParaRPr lang="en-US" dirty="0">
              <a:latin typeface="Times New Roman" charset="0"/>
              <a:ea typeface="ＭＳ Ｐゴシック" charset="0"/>
            </a:endParaRPr>
          </a:p>
        </p:txBody>
      </p:sp>
    </p:spTree>
    <p:extLst>
      <p:ext uri="{BB962C8B-B14F-4D97-AF65-F5344CB8AC3E}">
        <p14:creationId xmlns:p14="http://schemas.microsoft.com/office/powerpoint/2010/main" val="35861179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F50CD604-74C0-F74B-A06B-3295569E147B}" type="slidenum">
              <a:rPr lang="en-AU" sz="1400"/>
              <a:pPr/>
              <a:t>30</a:t>
            </a:fld>
            <a:endParaRPr lang="en-AU" sz="1400" dirty="0"/>
          </a:p>
        </p:txBody>
      </p:sp>
      <p:sp>
        <p:nvSpPr>
          <p:cNvPr id="18435" name="Rectangle 2"/>
          <p:cNvSpPr>
            <a:spLocks noGrp="1" noChangeArrowheads="1"/>
          </p:cNvSpPr>
          <p:nvPr>
            <p:ph type="title"/>
          </p:nvPr>
        </p:nvSpPr>
        <p:spPr/>
        <p:txBody>
          <a:bodyPr/>
          <a:lstStyle/>
          <a:p>
            <a:r>
              <a:rPr lang="en-US" dirty="0" smtClean="0">
                <a:latin typeface="Times New Roman" charset="0"/>
              </a:rPr>
              <a:t>Insertion sort</a:t>
            </a:r>
            <a:endParaRPr lang="en-AU" dirty="0">
              <a:latin typeface="Times New Roman" charset="0"/>
            </a:endParaRPr>
          </a:p>
        </p:txBody>
      </p:sp>
      <p:sp>
        <p:nvSpPr>
          <p:cNvPr id="18436" name="Rectangle 3"/>
          <p:cNvSpPr>
            <a:spLocks noGrp="1" noChangeArrowheads="1"/>
          </p:cNvSpPr>
          <p:nvPr>
            <p:ph type="body" idx="1"/>
          </p:nvPr>
        </p:nvSpPr>
        <p:spPr>
          <a:xfrm>
            <a:off x="457199" y="1600200"/>
            <a:ext cx="8686801" cy="4876800"/>
          </a:xfrm>
        </p:spPr>
        <p:txBody>
          <a:bodyPr>
            <a:normAutofit/>
          </a:bodyPr>
          <a:lstStyle/>
          <a:p>
            <a:r>
              <a:rPr lang="en-US" dirty="0">
                <a:latin typeface="Times New Roman" charset="0"/>
              </a:rPr>
              <a:t>We can develop this </a:t>
            </a:r>
            <a:r>
              <a:rPr lang="en-US" dirty="0" smtClean="0">
                <a:latin typeface="Times New Roman" charset="0"/>
              </a:rPr>
              <a:t>idea into an </a:t>
            </a:r>
            <a:r>
              <a:rPr lang="en-US" dirty="0">
                <a:latin typeface="Times New Roman" charset="0"/>
              </a:rPr>
              <a:t>algorithm called </a:t>
            </a:r>
            <a:r>
              <a:rPr lang="en-US" b="1" i="1" dirty="0">
                <a:latin typeface="Times New Roman" charset="0"/>
              </a:rPr>
              <a:t>Insertion Sort</a:t>
            </a:r>
          </a:p>
          <a:p>
            <a:r>
              <a:rPr lang="en-US" dirty="0">
                <a:latin typeface="Times New Roman" charset="0"/>
              </a:rPr>
              <a:t>When sorting </a:t>
            </a:r>
            <a:r>
              <a:rPr lang="en-US" i="1" dirty="0">
                <a:latin typeface="Times New Roman" charset="0"/>
              </a:rPr>
              <a:t>n</a:t>
            </a:r>
            <a:r>
              <a:rPr lang="en-US" dirty="0">
                <a:latin typeface="Times New Roman" charset="0"/>
              </a:rPr>
              <a:t> items, </a:t>
            </a:r>
            <a:r>
              <a:rPr lang="en-US" b="1" i="1" dirty="0">
                <a:latin typeface="Times New Roman" charset="0"/>
              </a:rPr>
              <a:t>Insertion Sort</a:t>
            </a:r>
            <a:r>
              <a:rPr lang="en-US" dirty="0">
                <a:latin typeface="Times New Roman" charset="0"/>
              </a:rPr>
              <a:t> </a:t>
            </a:r>
            <a:r>
              <a:rPr lang="en-US" dirty="0" smtClean="0">
                <a:latin typeface="Times New Roman" charset="0"/>
              </a:rPr>
              <a:t>works as follows</a:t>
            </a:r>
            <a:endParaRPr lang="en-US" dirty="0">
              <a:latin typeface="Times New Roman" charset="0"/>
            </a:endParaRPr>
          </a:p>
          <a:p>
            <a:pPr lvl="1"/>
            <a:r>
              <a:rPr lang="en-US" dirty="0">
                <a:latin typeface="Times New Roman" charset="0"/>
                <a:ea typeface="ＭＳ Ｐゴシック" charset="0"/>
              </a:rPr>
              <a:t>The procedure has </a:t>
            </a:r>
            <a:r>
              <a:rPr lang="en-US" i="1" dirty="0" smtClean="0">
                <a:latin typeface="Times New Roman" charset="0"/>
                <a:ea typeface="ＭＳ Ｐゴシック" charset="0"/>
              </a:rPr>
              <a:t>n–1</a:t>
            </a:r>
            <a:r>
              <a:rPr lang="en-US" dirty="0" smtClean="0">
                <a:latin typeface="Times New Roman" charset="0"/>
                <a:ea typeface="ＭＳ Ｐゴシック" charset="0"/>
              </a:rPr>
              <a:t> </a:t>
            </a:r>
            <a:r>
              <a:rPr lang="en-US" dirty="0">
                <a:latin typeface="Times New Roman" charset="0"/>
                <a:ea typeface="ＭＳ Ｐゴシック" charset="0"/>
              </a:rPr>
              <a:t>stages</a:t>
            </a:r>
          </a:p>
          <a:p>
            <a:pPr lvl="1"/>
            <a:r>
              <a:rPr lang="en-US" dirty="0" smtClean="0">
                <a:latin typeface="Times New Roman" charset="0"/>
                <a:ea typeface="ＭＳ Ｐゴシック" charset="0"/>
              </a:rPr>
              <a:t>Compare the second item in the array with the first item; </a:t>
            </a:r>
            <a:br>
              <a:rPr lang="en-US" dirty="0" smtClean="0">
                <a:latin typeface="Times New Roman" charset="0"/>
                <a:ea typeface="ＭＳ Ｐゴシック" charset="0"/>
              </a:rPr>
            </a:br>
            <a:r>
              <a:rPr lang="en-US" dirty="0" smtClean="0">
                <a:latin typeface="Times New Roman" charset="0"/>
                <a:ea typeface="ＭＳ Ｐゴシック" charset="0"/>
              </a:rPr>
              <a:t>make them ordered</a:t>
            </a:r>
            <a:endParaRPr lang="en-US" dirty="0">
              <a:latin typeface="Times New Roman" charset="0"/>
              <a:ea typeface="ＭＳ Ｐゴシック" charset="0"/>
            </a:endParaRPr>
          </a:p>
          <a:p>
            <a:pPr lvl="1"/>
            <a:r>
              <a:rPr lang="en-US" dirty="0" smtClean="0">
                <a:latin typeface="Times New Roman" charset="0"/>
                <a:ea typeface="ＭＳ Ｐゴシック" charset="0"/>
              </a:rPr>
              <a:t>Compare the third item in the array with the first two items; </a:t>
            </a:r>
            <a:br>
              <a:rPr lang="en-US" dirty="0" smtClean="0">
                <a:latin typeface="Times New Roman" charset="0"/>
                <a:ea typeface="ＭＳ Ｐゴシック" charset="0"/>
              </a:rPr>
            </a:br>
            <a:r>
              <a:rPr lang="en-US" dirty="0" smtClean="0">
                <a:latin typeface="Times New Roman" charset="0"/>
                <a:ea typeface="ＭＳ Ｐゴシック" charset="0"/>
              </a:rPr>
              <a:t>make them ordered</a:t>
            </a:r>
          </a:p>
          <a:p>
            <a:pPr lvl="1"/>
            <a:r>
              <a:rPr lang="en-US" dirty="0" smtClean="0">
                <a:latin typeface="Times New Roman" charset="0"/>
                <a:ea typeface="ＭＳ Ｐゴシック" charset="0"/>
              </a:rPr>
              <a:t>Etc. </a:t>
            </a:r>
            <a:endParaRPr lang="en-US" dirty="0">
              <a:latin typeface="Times New Roman" charset="0"/>
              <a:ea typeface="ＭＳ Ｐゴシック" charset="0"/>
            </a:endParaRPr>
          </a:p>
          <a:p>
            <a:r>
              <a:rPr lang="en-US" dirty="0" smtClean="0">
                <a:latin typeface="Times New Roman" charset="0"/>
              </a:rPr>
              <a:t>This algorithm has </a:t>
            </a:r>
            <a:r>
              <a:rPr lang="en-US" dirty="0">
                <a:latin typeface="Times New Roman" charset="0"/>
              </a:rPr>
              <a:t>the following </a:t>
            </a:r>
            <a:r>
              <a:rPr lang="en-US" dirty="0" smtClean="0">
                <a:latin typeface="Times New Roman" charset="0"/>
              </a:rPr>
              <a:t>properties</a:t>
            </a:r>
            <a:endParaRPr lang="en-US" dirty="0">
              <a:latin typeface="Times New Roman" charset="0"/>
            </a:endParaRPr>
          </a:p>
          <a:p>
            <a:pPr lvl="1"/>
            <a:r>
              <a:rPr lang="en-US" dirty="0" smtClean="0">
                <a:latin typeface="Times New Roman" charset="0"/>
                <a:ea typeface="ＭＳ Ｐゴシック" charset="0"/>
              </a:rPr>
              <a:t>After </a:t>
            </a:r>
            <a:r>
              <a:rPr lang="en-US" i="1" dirty="0" smtClean="0">
                <a:latin typeface="Times New Roman" charset="0"/>
                <a:ea typeface="ＭＳ Ｐゴシック" charset="0"/>
              </a:rPr>
              <a:t>i</a:t>
            </a:r>
            <a:r>
              <a:rPr lang="en-US" dirty="0" smtClean="0">
                <a:latin typeface="Times New Roman" charset="0"/>
                <a:ea typeface="ＭＳ Ｐゴシック" charset="0"/>
              </a:rPr>
              <a:t> stages, </a:t>
            </a:r>
            <a:r>
              <a:rPr lang="en-US" dirty="0">
                <a:latin typeface="Times New Roman" charset="0"/>
                <a:ea typeface="ＭＳ Ｐゴシック" charset="0"/>
              </a:rPr>
              <a:t>the first </a:t>
            </a:r>
            <a:r>
              <a:rPr lang="en-US" i="1" dirty="0" smtClean="0">
                <a:latin typeface="Times New Roman" charset="0"/>
                <a:ea typeface="ＭＳ Ｐゴシック" charset="0"/>
              </a:rPr>
              <a:t>i+1</a:t>
            </a:r>
            <a:r>
              <a:rPr lang="en-US" dirty="0" smtClean="0">
                <a:latin typeface="Times New Roman" charset="0"/>
                <a:ea typeface="ＭＳ Ｐゴシック" charset="0"/>
              </a:rPr>
              <a:t> </a:t>
            </a:r>
            <a:r>
              <a:rPr lang="en-US" dirty="0">
                <a:latin typeface="Times New Roman" charset="0"/>
                <a:ea typeface="ＭＳ Ｐゴシック" charset="0"/>
              </a:rPr>
              <a:t>items are </a:t>
            </a:r>
            <a:r>
              <a:rPr lang="en-US" dirty="0" smtClean="0">
                <a:latin typeface="Times New Roman" charset="0"/>
                <a:ea typeface="ＭＳ Ｐゴシック" charset="0"/>
              </a:rPr>
              <a:t>sorted </a:t>
            </a:r>
            <a:r>
              <a:rPr lang="en-US" i="1" dirty="0" smtClean="0">
                <a:latin typeface="Times New Roman" charset="0"/>
                <a:ea typeface="ＭＳ Ｐゴシック" charset="0"/>
              </a:rPr>
              <a:t>although they aren’t the smallest</a:t>
            </a:r>
            <a:endParaRPr lang="en-US" dirty="0">
              <a:latin typeface="Times New Roman" charset="0"/>
              <a:ea typeface="ＭＳ Ｐゴシック" charset="0"/>
            </a:endParaRPr>
          </a:p>
          <a:p>
            <a:pPr lvl="1"/>
            <a:r>
              <a:rPr lang="en-US" dirty="0">
                <a:latin typeface="Times New Roman" charset="0"/>
                <a:ea typeface="ＭＳ Ｐゴシック" charset="0"/>
              </a:rPr>
              <a:t>At the (</a:t>
            </a:r>
            <a:r>
              <a:rPr lang="en-US" i="1" dirty="0">
                <a:latin typeface="Times New Roman" charset="0"/>
                <a:ea typeface="ＭＳ Ｐゴシック" charset="0"/>
              </a:rPr>
              <a:t>i+1</a:t>
            </a:r>
            <a:r>
              <a:rPr lang="en-US" dirty="0">
                <a:latin typeface="Times New Roman" charset="0"/>
                <a:ea typeface="ＭＳ Ｐゴシック" charset="0"/>
              </a:rPr>
              <a:t>)</a:t>
            </a:r>
            <a:r>
              <a:rPr lang="en-US" baseline="30000" dirty="0">
                <a:latin typeface="Times New Roman" charset="0"/>
                <a:ea typeface="ＭＳ Ｐゴシック" charset="0"/>
              </a:rPr>
              <a:t>th</a:t>
            </a:r>
            <a:r>
              <a:rPr lang="en-US" dirty="0">
                <a:latin typeface="Times New Roman" charset="0"/>
                <a:ea typeface="ＭＳ Ｐゴシック" charset="0"/>
              </a:rPr>
              <a:t> stage, the item originally in position </a:t>
            </a:r>
            <a:r>
              <a:rPr lang="en-US" i="1" dirty="0" smtClean="0">
                <a:latin typeface="Times New Roman" charset="0"/>
                <a:ea typeface="ＭＳ Ｐゴシック" charset="0"/>
              </a:rPr>
              <a:t>i+2</a:t>
            </a:r>
            <a:r>
              <a:rPr lang="en-US" dirty="0" smtClean="0">
                <a:latin typeface="Times New Roman" charset="0"/>
                <a:ea typeface="ＭＳ Ｐゴシック" charset="0"/>
              </a:rPr>
              <a:t> </a:t>
            </a:r>
            <a:r>
              <a:rPr lang="en-US" dirty="0">
                <a:latin typeface="Times New Roman" charset="0"/>
                <a:ea typeface="ＭＳ Ｐゴシック" charset="0"/>
              </a:rPr>
              <a:t>is </a:t>
            </a:r>
            <a:r>
              <a:rPr lang="en-US" dirty="0" smtClean="0">
                <a:latin typeface="Times New Roman" charset="0"/>
                <a:ea typeface="ＭＳ Ｐゴシック" charset="0"/>
              </a:rPr>
              <a:t>placed in its correct position relative to the first </a:t>
            </a:r>
            <a:r>
              <a:rPr lang="en-US" i="1" dirty="0" smtClean="0">
                <a:latin typeface="Times New Roman" charset="0"/>
                <a:ea typeface="ＭＳ Ｐゴシック" charset="0"/>
              </a:rPr>
              <a:t>i+1</a:t>
            </a:r>
            <a:r>
              <a:rPr lang="en-US" dirty="0" smtClean="0">
                <a:latin typeface="Times New Roman" charset="0"/>
                <a:ea typeface="ＭＳ Ｐゴシック" charset="0"/>
              </a:rPr>
              <a:t> items </a:t>
            </a:r>
            <a:endParaRPr lang="en-US" dirty="0">
              <a:latin typeface="Times New Roman" charset="0"/>
              <a:ea typeface="ＭＳ Ｐゴシック" charset="0"/>
            </a:endParaRPr>
          </a:p>
          <a:p>
            <a:endParaRPr lang="en-AU" dirty="0">
              <a:latin typeface="Times New Roman" charset="0"/>
            </a:endParaRPr>
          </a:p>
        </p:txBody>
      </p:sp>
    </p:spTree>
    <p:extLst>
      <p:ext uri="{BB962C8B-B14F-4D97-AF65-F5344CB8AC3E}">
        <p14:creationId xmlns:p14="http://schemas.microsoft.com/office/powerpoint/2010/main" val="14810111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E8D5AEC9-27D9-2A4E-A2EC-DB535CCB4839}" type="slidenum">
              <a:rPr lang="en-AU" sz="1400"/>
              <a:pPr/>
              <a:t>31</a:t>
            </a:fld>
            <a:endParaRPr lang="en-AU" sz="1400" dirty="0"/>
          </a:p>
        </p:txBody>
      </p:sp>
      <p:sp>
        <p:nvSpPr>
          <p:cNvPr id="19459" name="Rectangle 2"/>
          <p:cNvSpPr>
            <a:spLocks noGrp="1" noChangeArrowheads="1"/>
          </p:cNvSpPr>
          <p:nvPr>
            <p:ph type="title"/>
          </p:nvPr>
        </p:nvSpPr>
        <p:spPr/>
        <p:txBody>
          <a:bodyPr/>
          <a:lstStyle/>
          <a:p>
            <a:r>
              <a:rPr lang="en-US" dirty="0">
                <a:latin typeface="Times New Roman" charset="0"/>
              </a:rPr>
              <a:t>Example</a:t>
            </a:r>
            <a:endParaRPr lang="en-AU" dirty="0">
              <a:latin typeface="Times New Roman" charset="0"/>
            </a:endParaRPr>
          </a:p>
        </p:txBody>
      </p:sp>
      <p:sp>
        <p:nvSpPr>
          <p:cNvPr id="19460" name="Rectangle 3"/>
          <p:cNvSpPr>
            <a:spLocks noGrp="1" noChangeArrowheads="1"/>
          </p:cNvSpPr>
          <p:nvPr>
            <p:ph type="body" idx="1"/>
          </p:nvPr>
        </p:nvSpPr>
        <p:spPr/>
        <p:txBody>
          <a:bodyPr/>
          <a:lstStyle/>
          <a:p>
            <a:r>
              <a:rPr lang="en-US" dirty="0">
                <a:latin typeface="Times New Roman" charset="0"/>
              </a:rPr>
              <a:t>Initial array</a:t>
            </a:r>
          </a:p>
          <a:p>
            <a:endParaRPr lang="en-US" dirty="0">
              <a:latin typeface="Times New Roman" charset="0"/>
            </a:endParaRPr>
          </a:p>
          <a:p>
            <a:endParaRPr lang="en-US" dirty="0">
              <a:latin typeface="Times New Roman" charset="0"/>
            </a:endParaRPr>
          </a:p>
          <a:p>
            <a:r>
              <a:rPr lang="en-US" dirty="0">
                <a:latin typeface="Times New Roman" charset="0"/>
              </a:rPr>
              <a:t>Stage </a:t>
            </a:r>
            <a:r>
              <a:rPr lang="en-US" dirty="0" smtClean="0">
                <a:latin typeface="Times New Roman" charset="0"/>
              </a:rPr>
              <a:t>0: </a:t>
            </a:r>
            <a:r>
              <a:rPr lang="en-US" dirty="0">
                <a:latin typeface="Times New Roman" charset="0"/>
              </a:rPr>
              <a:t>Move the first element into position (do nothing)</a:t>
            </a:r>
          </a:p>
          <a:p>
            <a:endParaRPr lang="en-US" dirty="0">
              <a:latin typeface="Times New Roman" charset="0"/>
            </a:endParaRPr>
          </a:p>
          <a:p>
            <a:endParaRPr lang="en-US" dirty="0">
              <a:latin typeface="Times New Roman" charset="0"/>
            </a:endParaRPr>
          </a:p>
          <a:p>
            <a:r>
              <a:rPr lang="en-US" dirty="0">
                <a:latin typeface="Times New Roman" charset="0"/>
              </a:rPr>
              <a:t>Stage </a:t>
            </a:r>
            <a:r>
              <a:rPr lang="en-US" dirty="0" smtClean="0">
                <a:latin typeface="Times New Roman" charset="0"/>
              </a:rPr>
              <a:t>1:  </a:t>
            </a:r>
            <a:r>
              <a:rPr lang="en-US" dirty="0">
                <a:latin typeface="Times New Roman" charset="0"/>
              </a:rPr>
              <a:t>Examine the second element and insert it into position (again do nothing)</a:t>
            </a:r>
          </a:p>
          <a:p>
            <a:endParaRPr lang="en-AU" dirty="0">
              <a:latin typeface="Times New Roman" charset="0"/>
            </a:endParaRPr>
          </a:p>
        </p:txBody>
      </p:sp>
      <p:grpSp>
        <p:nvGrpSpPr>
          <p:cNvPr id="19461" name="Group 4"/>
          <p:cNvGrpSpPr>
            <a:grpSpLocks/>
          </p:cNvGrpSpPr>
          <p:nvPr/>
        </p:nvGrpSpPr>
        <p:grpSpPr bwMode="auto">
          <a:xfrm>
            <a:off x="2181225" y="2209800"/>
            <a:ext cx="3375025" cy="457200"/>
            <a:chOff x="1824" y="2112"/>
            <a:chExt cx="2304" cy="288"/>
          </a:xfrm>
        </p:grpSpPr>
        <p:sp>
          <p:nvSpPr>
            <p:cNvPr id="19478" name="Rectangle 5"/>
            <p:cNvSpPr>
              <a:spLocks noChangeArrowheads="1"/>
            </p:cNvSpPr>
            <p:nvPr/>
          </p:nvSpPr>
          <p:spPr bwMode="auto">
            <a:xfrm>
              <a:off x="182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19479" name="Rectangle 6"/>
            <p:cNvSpPr>
              <a:spLocks noChangeArrowheads="1"/>
            </p:cNvSpPr>
            <p:nvPr/>
          </p:nvSpPr>
          <p:spPr bwMode="auto">
            <a:xfrm>
              <a:off x="211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19480" name="Rectangle 7"/>
            <p:cNvSpPr>
              <a:spLocks noChangeArrowheads="1"/>
            </p:cNvSpPr>
            <p:nvPr/>
          </p:nvSpPr>
          <p:spPr bwMode="auto">
            <a:xfrm>
              <a:off x="240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19481" name="Rectangle 8"/>
            <p:cNvSpPr>
              <a:spLocks noChangeArrowheads="1"/>
            </p:cNvSpPr>
            <p:nvPr/>
          </p:nvSpPr>
          <p:spPr bwMode="auto">
            <a:xfrm>
              <a:off x="2688"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19482" name="Rectangle 9"/>
            <p:cNvSpPr>
              <a:spLocks noChangeArrowheads="1"/>
            </p:cNvSpPr>
            <p:nvPr/>
          </p:nvSpPr>
          <p:spPr bwMode="auto">
            <a:xfrm>
              <a:off x="2976"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19483" name="Rectangle 10"/>
            <p:cNvSpPr>
              <a:spLocks noChangeArrowheads="1"/>
            </p:cNvSpPr>
            <p:nvPr/>
          </p:nvSpPr>
          <p:spPr bwMode="auto">
            <a:xfrm>
              <a:off x="3264"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19484" name="Rectangle 11"/>
            <p:cNvSpPr>
              <a:spLocks noChangeArrowheads="1"/>
            </p:cNvSpPr>
            <p:nvPr/>
          </p:nvSpPr>
          <p:spPr bwMode="auto">
            <a:xfrm>
              <a:off x="3552"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19485" name="Rectangle 12"/>
            <p:cNvSpPr>
              <a:spLocks noChangeArrowheads="1"/>
            </p:cNvSpPr>
            <p:nvPr/>
          </p:nvSpPr>
          <p:spPr bwMode="auto">
            <a:xfrm>
              <a:off x="3840" y="2112"/>
              <a:ext cx="28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grpSp>
      <p:sp>
        <p:nvSpPr>
          <p:cNvPr id="19462" name="Rectangle 13"/>
          <p:cNvSpPr>
            <a:spLocks noChangeArrowheads="1"/>
          </p:cNvSpPr>
          <p:nvPr/>
        </p:nvSpPr>
        <p:spPr bwMode="auto">
          <a:xfrm>
            <a:off x="2181225" y="3581400"/>
            <a:ext cx="420688"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6</a:t>
            </a:r>
            <a:endParaRPr lang="en-AU" b="0" dirty="0">
              <a:latin typeface="Courier" charset="0"/>
            </a:endParaRPr>
          </a:p>
        </p:txBody>
      </p:sp>
      <p:sp>
        <p:nvSpPr>
          <p:cNvPr id="19463" name="Rectangle 14"/>
          <p:cNvSpPr>
            <a:spLocks noChangeArrowheads="1"/>
          </p:cNvSpPr>
          <p:nvPr/>
        </p:nvSpPr>
        <p:spPr bwMode="auto">
          <a:xfrm>
            <a:off x="2601913" y="3581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19464" name="Rectangle 15"/>
          <p:cNvSpPr>
            <a:spLocks noChangeArrowheads="1"/>
          </p:cNvSpPr>
          <p:nvPr/>
        </p:nvSpPr>
        <p:spPr bwMode="auto">
          <a:xfrm>
            <a:off x="3024188" y="3581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19465" name="Rectangle 16"/>
          <p:cNvSpPr>
            <a:spLocks noChangeArrowheads="1"/>
          </p:cNvSpPr>
          <p:nvPr/>
        </p:nvSpPr>
        <p:spPr bwMode="auto">
          <a:xfrm>
            <a:off x="3446463" y="3581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19466" name="Rectangle 17"/>
          <p:cNvSpPr>
            <a:spLocks noChangeArrowheads="1"/>
          </p:cNvSpPr>
          <p:nvPr/>
        </p:nvSpPr>
        <p:spPr bwMode="auto">
          <a:xfrm>
            <a:off x="3868738" y="3581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19467" name="Rectangle 18"/>
          <p:cNvSpPr>
            <a:spLocks noChangeArrowheads="1"/>
          </p:cNvSpPr>
          <p:nvPr/>
        </p:nvSpPr>
        <p:spPr bwMode="auto">
          <a:xfrm>
            <a:off x="4291013" y="3581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19468" name="Rectangle 19"/>
          <p:cNvSpPr>
            <a:spLocks noChangeArrowheads="1"/>
          </p:cNvSpPr>
          <p:nvPr/>
        </p:nvSpPr>
        <p:spPr bwMode="auto">
          <a:xfrm>
            <a:off x="4713288" y="35814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19469" name="Rectangle 20"/>
          <p:cNvSpPr>
            <a:spLocks noChangeArrowheads="1"/>
          </p:cNvSpPr>
          <p:nvPr/>
        </p:nvSpPr>
        <p:spPr bwMode="auto">
          <a:xfrm>
            <a:off x="5133975" y="3581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19470" name="Rectangle 21"/>
          <p:cNvSpPr>
            <a:spLocks noChangeArrowheads="1"/>
          </p:cNvSpPr>
          <p:nvPr/>
        </p:nvSpPr>
        <p:spPr bwMode="auto">
          <a:xfrm>
            <a:off x="2181225" y="5410200"/>
            <a:ext cx="420688"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19471" name="Rectangle 22"/>
          <p:cNvSpPr>
            <a:spLocks noChangeArrowheads="1"/>
          </p:cNvSpPr>
          <p:nvPr/>
        </p:nvSpPr>
        <p:spPr bwMode="auto">
          <a:xfrm>
            <a:off x="2601913" y="54102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8</a:t>
            </a:r>
            <a:endParaRPr lang="en-AU" b="0" dirty="0">
              <a:latin typeface="Courier" charset="0"/>
            </a:endParaRPr>
          </a:p>
        </p:txBody>
      </p:sp>
      <p:sp>
        <p:nvSpPr>
          <p:cNvPr id="19472" name="Rectangle 23"/>
          <p:cNvSpPr>
            <a:spLocks noChangeArrowheads="1"/>
          </p:cNvSpPr>
          <p:nvPr/>
        </p:nvSpPr>
        <p:spPr bwMode="auto">
          <a:xfrm>
            <a:off x="3024188" y="5410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19473" name="Rectangle 24"/>
          <p:cNvSpPr>
            <a:spLocks noChangeArrowheads="1"/>
          </p:cNvSpPr>
          <p:nvPr/>
        </p:nvSpPr>
        <p:spPr bwMode="auto">
          <a:xfrm>
            <a:off x="3446463" y="5410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19474" name="Rectangle 25"/>
          <p:cNvSpPr>
            <a:spLocks noChangeArrowheads="1"/>
          </p:cNvSpPr>
          <p:nvPr/>
        </p:nvSpPr>
        <p:spPr bwMode="auto">
          <a:xfrm>
            <a:off x="3868738" y="5410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19475" name="Rectangle 26"/>
          <p:cNvSpPr>
            <a:spLocks noChangeArrowheads="1"/>
          </p:cNvSpPr>
          <p:nvPr/>
        </p:nvSpPr>
        <p:spPr bwMode="auto">
          <a:xfrm>
            <a:off x="4291013" y="5410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19476" name="Rectangle 27"/>
          <p:cNvSpPr>
            <a:spLocks noChangeArrowheads="1"/>
          </p:cNvSpPr>
          <p:nvPr/>
        </p:nvSpPr>
        <p:spPr bwMode="auto">
          <a:xfrm>
            <a:off x="4713288" y="54102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19477" name="Rectangle 28"/>
          <p:cNvSpPr>
            <a:spLocks noChangeArrowheads="1"/>
          </p:cNvSpPr>
          <p:nvPr/>
        </p:nvSpPr>
        <p:spPr bwMode="auto">
          <a:xfrm>
            <a:off x="5133975" y="5410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Tree>
    <p:extLst>
      <p:ext uri="{BB962C8B-B14F-4D97-AF65-F5344CB8AC3E}">
        <p14:creationId xmlns:p14="http://schemas.microsoft.com/office/powerpoint/2010/main" val="25071685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292C154B-51D1-E14B-B395-811AF296CFCC}" type="slidenum">
              <a:rPr lang="en-AU" sz="1400"/>
              <a:pPr/>
              <a:t>32</a:t>
            </a:fld>
            <a:endParaRPr lang="en-AU" sz="1400" dirty="0"/>
          </a:p>
        </p:txBody>
      </p:sp>
      <p:sp>
        <p:nvSpPr>
          <p:cNvPr id="20483" name="Rectangle 2"/>
          <p:cNvSpPr>
            <a:spLocks noGrp="1" noChangeArrowheads="1"/>
          </p:cNvSpPr>
          <p:nvPr>
            <p:ph type="title"/>
          </p:nvPr>
        </p:nvSpPr>
        <p:spPr/>
        <p:txBody>
          <a:bodyPr/>
          <a:lstStyle/>
          <a:p>
            <a:r>
              <a:rPr lang="en-US" dirty="0">
                <a:latin typeface="Times New Roman" charset="0"/>
              </a:rPr>
              <a:t>Stage </a:t>
            </a:r>
            <a:r>
              <a:rPr lang="en-US" dirty="0" smtClean="0">
                <a:latin typeface="Times New Roman" charset="0"/>
              </a:rPr>
              <a:t>2</a:t>
            </a:r>
            <a:endParaRPr lang="en-AU" dirty="0">
              <a:latin typeface="Times New Roman" charset="0"/>
            </a:endParaRPr>
          </a:p>
        </p:txBody>
      </p:sp>
      <p:sp>
        <p:nvSpPr>
          <p:cNvPr id="20484" name="Rectangle 3"/>
          <p:cNvSpPr>
            <a:spLocks noGrp="1" noChangeArrowheads="1"/>
          </p:cNvSpPr>
          <p:nvPr>
            <p:ph type="body" idx="1"/>
          </p:nvPr>
        </p:nvSpPr>
        <p:spPr>
          <a:xfrm>
            <a:off x="457200" y="1600200"/>
            <a:ext cx="7772400" cy="4572000"/>
          </a:xfrm>
        </p:spPr>
        <p:txBody>
          <a:bodyPr/>
          <a:lstStyle/>
          <a:p>
            <a:pPr>
              <a:buFontTx/>
              <a:buNone/>
            </a:pPr>
            <a:endParaRPr lang="en-US" dirty="0">
              <a:latin typeface="Times New Roman" charset="0"/>
            </a:endParaRPr>
          </a:p>
          <a:p>
            <a:endParaRPr lang="en-US" dirty="0">
              <a:latin typeface="Times New Roman" charset="0"/>
            </a:endParaRPr>
          </a:p>
          <a:p>
            <a:r>
              <a:rPr lang="en-US" dirty="0">
                <a:latin typeface="Times New Roman" charset="0"/>
              </a:rPr>
              <a:t>This element is out of </a:t>
            </a:r>
            <a:r>
              <a:rPr lang="en-US" dirty="0" smtClean="0">
                <a:latin typeface="Times New Roman" charset="0"/>
              </a:rPr>
              <a:t>position, </a:t>
            </a:r>
            <a:r>
              <a:rPr lang="en-US" dirty="0">
                <a:latin typeface="Times New Roman" charset="0"/>
              </a:rPr>
              <a:t>so </a:t>
            </a:r>
            <a:r>
              <a:rPr lang="en-US" dirty="0" smtClean="0">
                <a:latin typeface="Times New Roman" charset="0"/>
              </a:rPr>
              <a:t>it will </a:t>
            </a:r>
            <a:r>
              <a:rPr lang="en-US" dirty="0">
                <a:latin typeface="Times New Roman" charset="0"/>
              </a:rPr>
              <a:t>have to be </a:t>
            </a:r>
            <a:r>
              <a:rPr lang="en-US" i="1" dirty="0">
                <a:latin typeface="Times New Roman" charset="0"/>
              </a:rPr>
              <a:t>inserted</a:t>
            </a:r>
          </a:p>
          <a:p>
            <a:endParaRPr lang="en-US" i="1" dirty="0">
              <a:latin typeface="Times New Roman" charset="0"/>
            </a:endParaRPr>
          </a:p>
          <a:p>
            <a:endParaRPr lang="en-US" dirty="0">
              <a:latin typeface="Times New Roman" charset="0"/>
            </a:endParaRPr>
          </a:p>
          <a:p>
            <a:endParaRPr lang="en-AU" dirty="0">
              <a:latin typeface="Times New Roman" charset="0"/>
            </a:endParaRPr>
          </a:p>
        </p:txBody>
      </p:sp>
      <p:sp>
        <p:nvSpPr>
          <p:cNvPr id="20485" name="Rectangle 4"/>
          <p:cNvSpPr>
            <a:spLocks noChangeArrowheads="1"/>
          </p:cNvSpPr>
          <p:nvPr/>
        </p:nvSpPr>
        <p:spPr bwMode="auto">
          <a:xfrm>
            <a:off x="2109788" y="1676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0486" name="Rectangle 5"/>
          <p:cNvSpPr>
            <a:spLocks noChangeArrowheads="1"/>
          </p:cNvSpPr>
          <p:nvPr/>
        </p:nvSpPr>
        <p:spPr bwMode="auto">
          <a:xfrm>
            <a:off x="2532063" y="1676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0487" name="Rectangle 6"/>
          <p:cNvSpPr>
            <a:spLocks noChangeArrowheads="1"/>
          </p:cNvSpPr>
          <p:nvPr/>
        </p:nvSpPr>
        <p:spPr bwMode="auto">
          <a:xfrm>
            <a:off x="2954338" y="16764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1</a:t>
            </a:r>
            <a:endParaRPr lang="en-AU" b="0" dirty="0">
              <a:latin typeface="Courier" charset="0"/>
            </a:endParaRPr>
          </a:p>
        </p:txBody>
      </p:sp>
      <p:sp>
        <p:nvSpPr>
          <p:cNvPr id="20488" name="Rectangle 7"/>
          <p:cNvSpPr>
            <a:spLocks noChangeArrowheads="1"/>
          </p:cNvSpPr>
          <p:nvPr/>
        </p:nvSpPr>
        <p:spPr bwMode="auto">
          <a:xfrm>
            <a:off x="3376613" y="1676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0489" name="Rectangle 8"/>
          <p:cNvSpPr>
            <a:spLocks noChangeArrowheads="1"/>
          </p:cNvSpPr>
          <p:nvPr/>
        </p:nvSpPr>
        <p:spPr bwMode="auto">
          <a:xfrm>
            <a:off x="3798888" y="16764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0490" name="Rectangle 9"/>
          <p:cNvSpPr>
            <a:spLocks noChangeArrowheads="1"/>
          </p:cNvSpPr>
          <p:nvPr/>
        </p:nvSpPr>
        <p:spPr bwMode="auto">
          <a:xfrm>
            <a:off x="4219575" y="1676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0491" name="Rectangle 10"/>
          <p:cNvSpPr>
            <a:spLocks noChangeArrowheads="1"/>
          </p:cNvSpPr>
          <p:nvPr/>
        </p:nvSpPr>
        <p:spPr bwMode="auto">
          <a:xfrm>
            <a:off x="4641850" y="1676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0492" name="Rectangle 11"/>
          <p:cNvSpPr>
            <a:spLocks noChangeArrowheads="1"/>
          </p:cNvSpPr>
          <p:nvPr/>
        </p:nvSpPr>
        <p:spPr bwMode="auto">
          <a:xfrm>
            <a:off x="5064125" y="1676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20493" name="Rectangle 12"/>
          <p:cNvSpPr>
            <a:spLocks noChangeArrowheads="1"/>
          </p:cNvSpPr>
          <p:nvPr/>
        </p:nvSpPr>
        <p:spPr bwMode="auto">
          <a:xfrm>
            <a:off x="2109788" y="3276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0494" name="Rectangle 13"/>
          <p:cNvSpPr>
            <a:spLocks noChangeArrowheads="1"/>
          </p:cNvSpPr>
          <p:nvPr/>
        </p:nvSpPr>
        <p:spPr bwMode="auto">
          <a:xfrm>
            <a:off x="2532063" y="3276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0495" name="Rectangle 14"/>
          <p:cNvSpPr>
            <a:spLocks noChangeArrowheads="1"/>
          </p:cNvSpPr>
          <p:nvPr/>
        </p:nvSpPr>
        <p:spPr bwMode="auto">
          <a:xfrm>
            <a:off x="6470650" y="32766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1</a:t>
            </a:r>
            <a:endParaRPr lang="en-AU" b="0" dirty="0">
              <a:latin typeface="Courier" charset="0"/>
            </a:endParaRPr>
          </a:p>
        </p:txBody>
      </p:sp>
      <p:sp>
        <p:nvSpPr>
          <p:cNvPr id="20496" name="Rectangle 15"/>
          <p:cNvSpPr>
            <a:spLocks noChangeArrowheads="1"/>
          </p:cNvSpPr>
          <p:nvPr/>
        </p:nvSpPr>
        <p:spPr bwMode="auto">
          <a:xfrm>
            <a:off x="3376613" y="3276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0497" name="Rectangle 16"/>
          <p:cNvSpPr>
            <a:spLocks noChangeArrowheads="1"/>
          </p:cNvSpPr>
          <p:nvPr/>
        </p:nvSpPr>
        <p:spPr bwMode="auto">
          <a:xfrm>
            <a:off x="3798888" y="32766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0498" name="Rectangle 17"/>
          <p:cNvSpPr>
            <a:spLocks noChangeArrowheads="1"/>
          </p:cNvSpPr>
          <p:nvPr/>
        </p:nvSpPr>
        <p:spPr bwMode="auto">
          <a:xfrm>
            <a:off x="4219575" y="3276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0499" name="Rectangle 18"/>
          <p:cNvSpPr>
            <a:spLocks noChangeArrowheads="1"/>
          </p:cNvSpPr>
          <p:nvPr/>
        </p:nvSpPr>
        <p:spPr bwMode="auto">
          <a:xfrm>
            <a:off x="4641850" y="3276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0500" name="Rectangle 19"/>
          <p:cNvSpPr>
            <a:spLocks noChangeArrowheads="1"/>
          </p:cNvSpPr>
          <p:nvPr/>
        </p:nvSpPr>
        <p:spPr bwMode="auto">
          <a:xfrm>
            <a:off x="5064125" y="3276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20501" name="Rectangle 20"/>
          <p:cNvSpPr>
            <a:spLocks noChangeArrowheads="1"/>
          </p:cNvSpPr>
          <p:nvPr/>
        </p:nvSpPr>
        <p:spPr bwMode="auto">
          <a:xfrm>
            <a:off x="2109788" y="4038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0502" name="Rectangle 21"/>
          <p:cNvSpPr>
            <a:spLocks noChangeArrowheads="1"/>
          </p:cNvSpPr>
          <p:nvPr/>
        </p:nvSpPr>
        <p:spPr bwMode="auto">
          <a:xfrm>
            <a:off x="2954338" y="4038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0503" name="Rectangle 22"/>
          <p:cNvSpPr>
            <a:spLocks noChangeArrowheads="1"/>
          </p:cNvSpPr>
          <p:nvPr/>
        </p:nvSpPr>
        <p:spPr bwMode="auto">
          <a:xfrm>
            <a:off x="6470650" y="40386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1</a:t>
            </a:r>
            <a:endParaRPr lang="en-AU" b="0" dirty="0">
              <a:latin typeface="Courier" charset="0"/>
            </a:endParaRPr>
          </a:p>
        </p:txBody>
      </p:sp>
      <p:sp>
        <p:nvSpPr>
          <p:cNvPr id="20504" name="Rectangle 23"/>
          <p:cNvSpPr>
            <a:spLocks noChangeArrowheads="1"/>
          </p:cNvSpPr>
          <p:nvPr/>
        </p:nvSpPr>
        <p:spPr bwMode="auto">
          <a:xfrm>
            <a:off x="3376613" y="4038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0505" name="Rectangle 24"/>
          <p:cNvSpPr>
            <a:spLocks noChangeArrowheads="1"/>
          </p:cNvSpPr>
          <p:nvPr/>
        </p:nvSpPr>
        <p:spPr bwMode="auto">
          <a:xfrm>
            <a:off x="3798888" y="40386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0506" name="Rectangle 25"/>
          <p:cNvSpPr>
            <a:spLocks noChangeArrowheads="1"/>
          </p:cNvSpPr>
          <p:nvPr/>
        </p:nvSpPr>
        <p:spPr bwMode="auto">
          <a:xfrm>
            <a:off x="4219575" y="4038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0507" name="Rectangle 26"/>
          <p:cNvSpPr>
            <a:spLocks noChangeArrowheads="1"/>
          </p:cNvSpPr>
          <p:nvPr/>
        </p:nvSpPr>
        <p:spPr bwMode="auto">
          <a:xfrm>
            <a:off x="4641850" y="4038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0508" name="Rectangle 27"/>
          <p:cNvSpPr>
            <a:spLocks noChangeArrowheads="1"/>
          </p:cNvSpPr>
          <p:nvPr/>
        </p:nvSpPr>
        <p:spPr bwMode="auto">
          <a:xfrm>
            <a:off x="5064125" y="4038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20509" name="Rectangle 28"/>
          <p:cNvSpPr>
            <a:spLocks noChangeArrowheads="1"/>
          </p:cNvSpPr>
          <p:nvPr/>
        </p:nvSpPr>
        <p:spPr bwMode="auto">
          <a:xfrm>
            <a:off x="2532063" y="4800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0510" name="Rectangle 29"/>
          <p:cNvSpPr>
            <a:spLocks noChangeArrowheads="1"/>
          </p:cNvSpPr>
          <p:nvPr/>
        </p:nvSpPr>
        <p:spPr bwMode="auto">
          <a:xfrm>
            <a:off x="2954338" y="4800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0511" name="Rectangle 30"/>
          <p:cNvSpPr>
            <a:spLocks noChangeArrowheads="1"/>
          </p:cNvSpPr>
          <p:nvPr/>
        </p:nvSpPr>
        <p:spPr bwMode="auto">
          <a:xfrm>
            <a:off x="6470650" y="48006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1</a:t>
            </a:r>
            <a:endParaRPr lang="en-AU" b="0" dirty="0">
              <a:latin typeface="Courier" charset="0"/>
            </a:endParaRPr>
          </a:p>
        </p:txBody>
      </p:sp>
      <p:sp>
        <p:nvSpPr>
          <p:cNvPr id="20512" name="Rectangle 31"/>
          <p:cNvSpPr>
            <a:spLocks noChangeArrowheads="1"/>
          </p:cNvSpPr>
          <p:nvPr/>
        </p:nvSpPr>
        <p:spPr bwMode="auto">
          <a:xfrm>
            <a:off x="3376613" y="4800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0513" name="Rectangle 32"/>
          <p:cNvSpPr>
            <a:spLocks noChangeArrowheads="1"/>
          </p:cNvSpPr>
          <p:nvPr/>
        </p:nvSpPr>
        <p:spPr bwMode="auto">
          <a:xfrm>
            <a:off x="3798888" y="48006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0514" name="Rectangle 33"/>
          <p:cNvSpPr>
            <a:spLocks noChangeArrowheads="1"/>
          </p:cNvSpPr>
          <p:nvPr/>
        </p:nvSpPr>
        <p:spPr bwMode="auto">
          <a:xfrm>
            <a:off x="4219575" y="4800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0515" name="Rectangle 34"/>
          <p:cNvSpPr>
            <a:spLocks noChangeArrowheads="1"/>
          </p:cNvSpPr>
          <p:nvPr/>
        </p:nvSpPr>
        <p:spPr bwMode="auto">
          <a:xfrm>
            <a:off x="4641850" y="4800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0516" name="Rectangle 35"/>
          <p:cNvSpPr>
            <a:spLocks noChangeArrowheads="1"/>
          </p:cNvSpPr>
          <p:nvPr/>
        </p:nvSpPr>
        <p:spPr bwMode="auto">
          <a:xfrm>
            <a:off x="5064125" y="4800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20517" name="Rectangle 36"/>
          <p:cNvSpPr>
            <a:spLocks noChangeArrowheads="1"/>
          </p:cNvSpPr>
          <p:nvPr/>
        </p:nvSpPr>
        <p:spPr bwMode="auto">
          <a:xfrm>
            <a:off x="2532063" y="5562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0518" name="Rectangle 37"/>
          <p:cNvSpPr>
            <a:spLocks noChangeArrowheads="1"/>
          </p:cNvSpPr>
          <p:nvPr/>
        </p:nvSpPr>
        <p:spPr bwMode="auto">
          <a:xfrm>
            <a:off x="2954338" y="5562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0519" name="Rectangle 38"/>
          <p:cNvSpPr>
            <a:spLocks noChangeArrowheads="1"/>
          </p:cNvSpPr>
          <p:nvPr/>
        </p:nvSpPr>
        <p:spPr bwMode="auto">
          <a:xfrm>
            <a:off x="2109788" y="55626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1</a:t>
            </a:r>
            <a:endParaRPr lang="en-AU" b="0" dirty="0">
              <a:latin typeface="Courier" charset="0"/>
            </a:endParaRPr>
          </a:p>
        </p:txBody>
      </p:sp>
      <p:sp>
        <p:nvSpPr>
          <p:cNvPr id="20520" name="Rectangle 39"/>
          <p:cNvSpPr>
            <a:spLocks noChangeArrowheads="1"/>
          </p:cNvSpPr>
          <p:nvPr/>
        </p:nvSpPr>
        <p:spPr bwMode="auto">
          <a:xfrm>
            <a:off x="3376613" y="5562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0521" name="Rectangle 40"/>
          <p:cNvSpPr>
            <a:spLocks noChangeArrowheads="1"/>
          </p:cNvSpPr>
          <p:nvPr/>
        </p:nvSpPr>
        <p:spPr bwMode="auto">
          <a:xfrm>
            <a:off x="3798888" y="55626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0522" name="Rectangle 41"/>
          <p:cNvSpPr>
            <a:spLocks noChangeArrowheads="1"/>
          </p:cNvSpPr>
          <p:nvPr/>
        </p:nvSpPr>
        <p:spPr bwMode="auto">
          <a:xfrm>
            <a:off x="4219575" y="5562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0523" name="Rectangle 42"/>
          <p:cNvSpPr>
            <a:spLocks noChangeArrowheads="1"/>
          </p:cNvSpPr>
          <p:nvPr/>
        </p:nvSpPr>
        <p:spPr bwMode="auto">
          <a:xfrm>
            <a:off x="4641850" y="5562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0524" name="Rectangle 43"/>
          <p:cNvSpPr>
            <a:spLocks noChangeArrowheads="1"/>
          </p:cNvSpPr>
          <p:nvPr/>
        </p:nvSpPr>
        <p:spPr bwMode="auto">
          <a:xfrm>
            <a:off x="5064125" y="5562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cxnSp>
        <p:nvCxnSpPr>
          <p:cNvPr id="20525" name="AutoShape 44"/>
          <p:cNvCxnSpPr>
            <a:cxnSpLocks noChangeShapeType="1"/>
            <a:stCxn id="20494" idx="3"/>
            <a:endCxn id="20496" idx="1"/>
          </p:cNvCxnSpPr>
          <p:nvPr/>
        </p:nvCxnSpPr>
        <p:spPr bwMode="auto">
          <a:xfrm>
            <a:off x="2954338" y="3505200"/>
            <a:ext cx="42227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0526" name="AutoShape 45"/>
          <p:cNvCxnSpPr>
            <a:cxnSpLocks noChangeShapeType="1"/>
            <a:stCxn id="20501" idx="3"/>
            <a:endCxn id="20502" idx="1"/>
          </p:cNvCxnSpPr>
          <p:nvPr/>
        </p:nvCxnSpPr>
        <p:spPr bwMode="auto">
          <a:xfrm>
            <a:off x="2532063" y="4267200"/>
            <a:ext cx="42227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0527" name="AutoShape 46"/>
          <p:cNvCxnSpPr>
            <a:cxnSpLocks noChangeShapeType="1"/>
            <a:stCxn id="20511" idx="2"/>
            <a:endCxn id="20519" idx="0"/>
          </p:cNvCxnSpPr>
          <p:nvPr/>
        </p:nvCxnSpPr>
        <p:spPr bwMode="auto">
          <a:xfrm rot="5400000">
            <a:off x="4348957" y="3229768"/>
            <a:ext cx="304800" cy="4360863"/>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7676851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3CB4DC89-07F6-2045-8273-EAE9C88DEF15}" type="slidenum">
              <a:rPr lang="en-AU" sz="1400"/>
              <a:pPr/>
              <a:t>33</a:t>
            </a:fld>
            <a:endParaRPr lang="en-AU" sz="1400" dirty="0"/>
          </a:p>
        </p:txBody>
      </p:sp>
      <p:sp>
        <p:nvSpPr>
          <p:cNvPr id="21507" name="Rectangle 2"/>
          <p:cNvSpPr>
            <a:spLocks noGrp="1" noChangeArrowheads="1"/>
          </p:cNvSpPr>
          <p:nvPr>
            <p:ph type="title"/>
          </p:nvPr>
        </p:nvSpPr>
        <p:spPr/>
        <p:txBody>
          <a:bodyPr/>
          <a:lstStyle/>
          <a:p>
            <a:r>
              <a:rPr lang="en-US" dirty="0">
                <a:latin typeface="Times New Roman" charset="0"/>
              </a:rPr>
              <a:t>Stages </a:t>
            </a:r>
            <a:r>
              <a:rPr lang="en-US" dirty="0" smtClean="0">
                <a:latin typeface="Times New Roman" charset="0"/>
              </a:rPr>
              <a:t>3 &amp; 4</a:t>
            </a:r>
            <a:endParaRPr lang="en-AU" dirty="0">
              <a:latin typeface="Times New Roman" charset="0"/>
            </a:endParaRPr>
          </a:p>
        </p:txBody>
      </p:sp>
      <p:sp>
        <p:nvSpPr>
          <p:cNvPr id="21508" name="Rectangle 3"/>
          <p:cNvSpPr>
            <a:spLocks noChangeArrowheads="1"/>
          </p:cNvSpPr>
          <p:nvPr/>
        </p:nvSpPr>
        <p:spPr bwMode="auto">
          <a:xfrm>
            <a:off x="3095625" y="2133600"/>
            <a:ext cx="420688"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1509" name="Rectangle 4"/>
          <p:cNvSpPr>
            <a:spLocks noChangeArrowheads="1"/>
          </p:cNvSpPr>
          <p:nvPr/>
        </p:nvSpPr>
        <p:spPr bwMode="auto">
          <a:xfrm>
            <a:off x="3516313" y="2133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1510" name="Rectangle 5"/>
          <p:cNvSpPr>
            <a:spLocks noChangeArrowheads="1"/>
          </p:cNvSpPr>
          <p:nvPr/>
        </p:nvSpPr>
        <p:spPr bwMode="auto">
          <a:xfrm>
            <a:off x="2673350" y="2133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1511" name="Rectangle 6"/>
          <p:cNvSpPr>
            <a:spLocks noChangeArrowheads="1"/>
          </p:cNvSpPr>
          <p:nvPr/>
        </p:nvSpPr>
        <p:spPr bwMode="auto">
          <a:xfrm>
            <a:off x="3938588" y="21336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15</a:t>
            </a:r>
            <a:endParaRPr lang="en-AU" b="0" dirty="0">
              <a:latin typeface="Courier" charset="0"/>
            </a:endParaRPr>
          </a:p>
        </p:txBody>
      </p:sp>
      <p:sp>
        <p:nvSpPr>
          <p:cNvPr id="21512" name="Rectangle 7"/>
          <p:cNvSpPr>
            <a:spLocks noChangeArrowheads="1"/>
          </p:cNvSpPr>
          <p:nvPr/>
        </p:nvSpPr>
        <p:spPr bwMode="auto">
          <a:xfrm>
            <a:off x="4360863" y="2133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1513" name="Rectangle 8"/>
          <p:cNvSpPr>
            <a:spLocks noChangeArrowheads="1"/>
          </p:cNvSpPr>
          <p:nvPr/>
        </p:nvSpPr>
        <p:spPr bwMode="auto">
          <a:xfrm>
            <a:off x="4783138" y="2133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1514" name="Rectangle 9"/>
          <p:cNvSpPr>
            <a:spLocks noChangeArrowheads="1"/>
          </p:cNvSpPr>
          <p:nvPr/>
        </p:nvSpPr>
        <p:spPr bwMode="auto">
          <a:xfrm>
            <a:off x="5205413" y="2133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1515" name="Rectangle 10"/>
          <p:cNvSpPr>
            <a:spLocks noChangeArrowheads="1"/>
          </p:cNvSpPr>
          <p:nvPr/>
        </p:nvSpPr>
        <p:spPr bwMode="auto">
          <a:xfrm>
            <a:off x="5627688" y="21336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21516" name="Rectangle 11"/>
          <p:cNvSpPr>
            <a:spLocks noChangeArrowheads="1"/>
          </p:cNvSpPr>
          <p:nvPr/>
        </p:nvSpPr>
        <p:spPr bwMode="auto">
          <a:xfrm>
            <a:off x="3095625" y="3276600"/>
            <a:ext cx="420688"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1517" name="Rectangle 12"/>
          <p:cNvSpPr>
            <a:spLocks noChangeArrowheads="1"/>
          </p:cNvSpPr>
          <p:nvPr/>
        </p:nvSpPr>
        <p:spPr bwMode="auto">
          <a:xfrm>
            <a:off x="3516313" y="3276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1518" name="Rectangle 13"/>
          <p:cNvSpPr>
            <a:spLocks noChangeArrowheads="1"/>
          </p:cNvSpPr>
          <p:nvPr/>
        </p:nvSpPr>
        <p:spPr bwMode="auto">
          <a:xfrm>
            <a:off x="2673350" y="3276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1519" name="Rectangle 14"/>
          <p:cNvSpPr>
            <a:spLocks noChangeArrowheads="1"/>
          </p:cNvSpPr>
          <p:nvPr/>
        </p:nvSpPr>
        <p:spPr bwMode="auto">
          <a:xfrm>
            <a:off x="3938588" y="3276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1520" name="Rectangle 15"/>
          <p:cNvSpPr>
            <a:spLocks noChangeArrowheads="1"/>
          </p:cNvSpPr>
          <p:nvPr/>
        </p:nvSpPr>
        <p:spPr bwMode="auto">
          <a:xfrm>
            <a:off x="4360863" y="32766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12</a:t>
            </a:r>
            <a:endParaRPr lang="en-AU" b="0" dirty="0">
              <a:latin typeface="Courier" charset="0"/>
            </a:endParaRPr>
          </a:p>
        </p:txBody>
      </p:sp>
      <p:sp>
        <p:nvSpPr>
          <p:cNvPr id="21521" name="Rectangle 16"/>
          <p:cNvSpPr>
            <a:spLocks noChangeArrowheads="1"/>
          </p:cNvSpPr>
          <p:nvPr/>
        </p:nvSpPr>
        <p:spPr bwMode="auto">
          <a:xfrm>
            <a:off x="4783138" y="3276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1522" name="Rectangle 17"/>
          <p:cNvSpPr>
            <a:spLocks noChangeArrowheads="1"/>
          </p:cNvSpPr>
          <p:nvPr/>
        </p:nvSpPr>
        <p:spPr bwMode="auto">
          <a:xfrm>
            <a:off x="5205413" y="3276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1523" name="Rectangle 18"/>
          <p:cNvSpPr>
            <a:spLocks noChangeArrowheads="1"/>
          </p:cNvSpPr>
          <p:nvPr/>
        </p:nvSpPr>
        <p:spPr bwMode="auto">
          <a:xfrm>
            <a:off x="5627688" y="32766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21524" name="Rectangle 19"/>
          <p:cNvSpPr>
            <a:spLocks noChangeArrowheads="1"/>
          </p:cNvSpPr>
          <p:nvPr/>
        </p:nvSpPr>
        <p:spPr bwMode="auto">
          <a:xfrm>
            <a:off x="3095625" y="4114800"/>
            <a:ext cx="420688"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1525" name="Rectangle 20"/>
          <p:cNvSpPr>
            <a:spLocks noChangeArrowheads="1"/>
          </p:cNvSpPr>
          <p:nvPr/>
        </p:nvSpPr>
        <p:spPr bwMode="auto">
          <a:xfrm>
            <a:off x="3516313" y="4114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1526" name="Rectangle 21"/>
          <p:cNvSpPr>
            <a:spLocks noChangeArrowheads="1"/>
          </p:cNvSpPr>
          <p:nvPr/>
        </p:nvSpPr>
        <p:spPr bwMode="auto">
          <a:xfrm>
            <a:off x="2673350" y="4114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1527" name="Rectangle 22"/>
          <p:cNvSpPr>
            <a:spLocks noChangeArrowheads="1"/>
          </p:cNvSpPr>
          <p:nvPr/>
        </p:nvSpPr>
        <p:spPr bwMode="auto">
          <a:xfrm>
            <a:off x="3938588" y="4114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1528" name="Rectangle 23"/>
          <p:cNvSpPr>
            <a:spLocks noChangeArrowheads="1"/>
          </p:cNvSpPr>
          <p:nvPr/>
        </p:nvSpPr>
        <p:spPr bwMode="auto">
          <a:xfrm>
            <a:off x="6892925" y="41148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12</a:t>
            </a:r>
            <a:endParaRPr lang="en-AU" b="0" dirty="0">
              <a:latin typeface="Courier" charset="0"/>
            </a:endParaRPr>
          </a:p>
        </p:txBody>
      </p:sp>
      <p:sp>
        <p:nvSpPr>
          <p:cNvPr id="21529" name="Rectangle 24"/>
          <p:cNvSpPr>
            <a:spLocks noChangeArrowheads="1"/>
          </p:cNvSpPr>
          <p:nvPr/>
        </p:nvSpPr>
        <p:spPr bwMode="auto">
          <a:xfrm>
            <a:off x="4783138" y="4114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1530" name="Rectangle 25"/>
          <p:cNvSpPr>
            <a:spLocks noChangeArrowheads="1"/>
          </p:cNvSpPr>
          <p:nvPr/>
        </p:nvSpPr>
        <p:spPr bwMode="auto">
          <a:xfrm>
            <a:off x="5205413" y="4114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1531" name="Rectangle 26"/>
          <p:cNvSpPr>
            <a:spLocks noChangeArrowheads="1"/>
          </p:cNvSpPr>
          <p:nvPr/>
        </p:nvSpPr>
        <p:spPr bwMode="auto">
          <a:xfrm>
            <a:off x="5627688" y="41148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cxnSp>
        <p:nvCxnSpPr>
          <p:cNvPr id="21532" name="AutoShape 27"/>
          <p:cNvCxnSpPr>
            <a:cxnSpLocks noChangeShapeType="1"/>
            <a:stCxn id="21527" idx="3"/>
            <a:endCxn id="21529" idx="1"/>
          </p:cNvCxnSpPr>
          <p:nvPr/>
        </p:nvCxnSpPr>
        <p:spPr bwMode="auto">
          <a:xfrm>
            <a:off x="4360863" y="4343400"/>
            <a:ext cx="42227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1533" name="Rectangle 28"/>
          <p:cNvSpPr>
            <a:spLocks noChangeArrowheads="1"/>
          </p:cNvSpPr>
          <p:nvPr/>
        </p:nvSpPr>
        <p:spPr bwMode="auto">
          <a:xfrm>
            <a:off x="3095625" y="4876800"/>
            <a:ext cx="420688"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1534" name="Rectangle 29"/>
          <p:cNvSpPr>
            <a:spLocks noChangeArrowheads="1"/>
          </p:cNvSpPr>
          <p:nvPr/>
        </p:nvSpPr>
        <p:spPr bwMode="auto">
          <a:xfrm>
            <a:off x="3516313" y="4876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1535" name="Rectangle 30"/>
          <p:cNvSpPr>
            <a:spLocks noChangeArrowheads="1"/>
          </p:cNvSpPr>
          <p:nvPr/>
        </p:nvSpPr>
        <p:spPr bwMode="auto">
          <a:xfrm>
            <a:off x="2673350" y="4876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1536" name="Rectangle 31"/>
          <p:cNvSpPr>
            <a:spLocks noChangeArrowheads="1"/>
          </p:cNvSpPr>
          <p:nvPr/>
        </p:nvSpPr>
        <p:spPr bwMode="auto">
          <a:xfrm>
            <a:off x="4360863" y="4876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1537" name="Rectangle 32"/>
          <p:cNvSpPr>
            <a:spLocks noChangeArrowheads="1"/>
          </p:cNvSpPr>
          <p:nvPr/>
        </p:nvSpPr>
        <p:spPr bwMode="auto">
          <a:xfrm>
            <a:off x="6892925" y="48768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12</a:t>
            </a:r>
            <a:endParaRPr lang="en-AU" b="0" dirty="0">
              <a:latin typeface="Courier" charset="0"/>
            </a:endParaRPr>
          </a:p>
        </p:txBody>
      </p:sp>
      <p:sp>
        <p:nvSpPr>
          <p:cNvPr id="21538" name="Rectangle 33"/>
          <p:cNvSpPr>
            <a:spLocks noChangeArrowheads="1"/>
          </p:cNvSpPr>
          <p:nvPr/>
        </p:nvSpPr>
        <p:spPr bwMode="auto">
          <a:xfrm>
            <a:off x="4783138" y="4876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1539" name="Rectangle 34"/>
          <p:cNvSpPr>
            <a:spLocks noChangeArrowheads="1"/>
          </p:cNvSpPr>
          <p:nvPr/>
        </p:nvSpPr>
        <p:spPr bwMode="auto">
          <a:xfrm>
            <a:off x="5205413" y="4876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1540" name="Rectangle 35"/>
          <p:cNvSpPr>
            <a:spLocks noChangeArrowheads="1"/>
          </p:cNvSpPr>
          <p:nvPr/>
        </p:nvSpPr>
        <p:spPr bwMode="auto">
          <a:xfrm>
            <a:off x="5627688" y="48768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21541" name="Rectangle 36"/>
          <p:cNvSpPr>
            <a:spLocks noChangeArrowheads="1"/>
          </p:cNvSpPr>
          <p:nvPr/>
        </p:nvSpPr>
        <p:spPr bwMode="auto">
          <a:xfrm>
            <a:off x="3095625" y="5638800"/>
            <a:ext cx="420688"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1542" name="Rectangle 37"/>
          <p:cNvSpPr>
            <a:spLocks noChangeArrowheads="1"/>
          </p:cNvSpPr>
          <p:nvPr/>
        </p:nvSpPr>
        <p:spPr bwMode="auto">
          <a:xfrm>
            <a:off x="3516313" y="5638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1543" name="Rectangle 38"/>
          <p:cNvSpPr>
            <a:spLocks noChangeArrowheads="1"/>
          </p:cNvSpPr>
          <p:nvPr/>
        </p:nvSpPr>
        <p:spPr bwMode="auto">
          <a:xfrm>
            <a:off x="2673350" y="5638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1544" name="Rectangle 39"/>
          <p:cNvSpPr>
            <a:spLocks noChangeArrowheads="1"/>
          </p:cNvSpPr>
          <p:nvPr/>
        </p:nvSpPr>
        <p:spPr bwMode="auto">
          <a:xfrm>
            <a:off x="4360863" y="5638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1545" name="Rectangle 40"/>
          <p:cNvSpPr>
            <a:spLocks noChangeArrowheads="1"/>
          </p:cNvSpPr>
          <p:nvPr/>
        </p:nvSpPr>
        <p:spPr bwMode="auto">
          <a:xfrm>
            <a:off x="3938588" y="56388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12</a:t>
            </a:r>
            <a:endParaRPr lang="en-AU" b="0" dirty="0">
              <a:latin typeface="Courier" charset="0"/>
            </a:endParaRPr>
          </a:p>
        </p:txBody>
      </p:sp>
      <p:sp>
        <p:nvSpPr>
          <p:cNvPr id="21546" name="Rectangle 41"/>
          <p:cNvSpPr>
            <a:spLocks noChangeArrowheads="1"/>
          </p:cNvSpPr>
          <p:nvPr/>
        </p:nvSpPr>
        <p:spPr bwMode="auto">
          <a:xfrm>
            <a:off x="4783138" y="5638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1547" name="Rectangle 42"/>
          <p:cNvSpPr>
            <a:spLocks noChangeArrowheads="1"/>
          </p:cNvSpPr>
          <p:nvPr/>
        </p:nvSpPr>
        <p:spPr bwMode="auto">
          <a:xfrm>
            <a:off x="5205413" y="5638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1548" name="Rectangle 43"/>
          <p:cNvSpPr>
            <a:spLocks noChangeArrowheads="1"/>
          </p:cNvSpPr>
          <p:nvPr/>
        </p:nvSpPr>
        <p:spPr bwMode="auto">
          <a:xfrm>
            <a:off x="5627688" y="56388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cxnSp>
        <p:nvCxnSpPr>
          <p:cNvPr id="21549" name="AutoShape 44"/>
          <p:cNvCxnSpPr>
            <a:cxnSpLocks noChangeShapeType="1"/>
            <a:stCxn id="21537" idx="2"/>
            <a:endCxn id="21545" idx="0"/>
          </p:cNvCxnSpPr>
          <p:nvPr/>
        </p:nvCxnSpPr>
        <p:spPr bwMode="auto">
          <a:xfrm rot="5400000">
            <a:off x="5474494" y="4009231"/>
            <a:ext cx="304800" cy="2954338"/>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21550" name="Text Box 45"/>
          <p:cNvSpPr txBox="1">
            <a:spLocks noChangeArrowheads="1"/>
          </p:cNvSpPr>
          <p:nvPr/>
        </p:nvSpPr>
        <p:spPr bwMode="auto">
          <a:xfrm>
            <a:off x="914400" y="2133600"/>
            <a:ext cx="144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pPr>
            <a:r>
              <a:rPr lang="en-US" b="0" dirty="0"/>
              <a:t> Stage </a:t>
            </a:r>
            <a:r>
              <a:rPr lang="en-US" b="0" dirty="0" smtClean="0"/>
              <a:t>3</a:t>
            </a:r>
            <a:endParaRPr lang="en-AU" b="0" dirty="0"/>
          </a:p>
        </p:txBody>
      </p:sp>
      <p:sp>
        <p:nvSpPr>
          <p:cNvPr id="21551" name="Text Box 46"/>
          <p:cNvSpPr txBox="1">
            <a:spLocks noChangeArrowheads="1"/>
          </p:cNvSpPr>
          <p:nvPr/>
        </p:nvSpPr>
        <p:spPr bwMode="auto">
          <a:xfrm>
            <a:off x="984250" y="3276600"/>
            <a:ext cx="1377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pPr>
            <a:r>
              <a:rPr lang="en-US" b="0" dirty="0"/>
              <a:t> Stage </a:t>
            </a:r>
            <a:r>
              <a:rPr lang="en-US" b="0" dirty="0" smtClean="0"/>
              <a:t>4</a:t>
            </a:r>
            <a:endParaRPr lang="en-AU" b="0" dirty="0"/>
          </a:p>
        </p:txBody>
      </p:sp>
    </p:spTree>
    <p:extLst>
      <p:ext uri="{BB962C8B-B14F-4D97-AF65-F5344CB8AC3E}">
        <p14:creationId xmlns:p14="http://schemas.microsoft.com/office/powerpoint/2010/main" val="4436060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59824B97-6F48-D040-B2CA-CC5820E70788}" type="slidenum">
              <a:rPr lang="en-AU" sz="1400"/>
              <a:pPr/>
              <a:t>34</a:t>
            </a:fld>
            <a:endParaRPr lang="en-AU" sz="1400" dirty="0"/>
          </a:p>
        </p:txBody>
      </p:sp>
      <p:sp>
        <p:nvSpPr>
          <p:cNvPr id="22531" name="Rectangle 2"/>
          <p:cNvSpPr>
            <a:spLocks noGrp="1" noChangeArrowheads="1"/>
          </p:cNvSpPr>
          <p:nvPr>
            <p:ph type="title"/>
          </p:nvPr>
        </p:nvSpPr>
        <p:spPr/>
        <p:txBody>
          <a:bodyPr/>
          <a:lstStyle/>
          <a:p>
            <a:r>
              <a:rPr lang="en-US" dirty="0">
                <a:latin typeface="Times New Roman" charset="0"/>
              </a:rPr>
              <a:t>Stage </a:t>
            </a:r>
            <a:r>
              <a:rPr lang="en-US" dirty="0" smtClean="0">
                <a:latin typeface="Times New Roman" charset="0"/>
              </a:rPr>
              <a:t>5</a:t>
            </a:r>
            <a:endParaRPr lang="en-AU" dirty="0">
              <a:latin typeface="Times New Roman" charset="0"/>
            </a:endParaRPr>
          </a:p>
        </p:txBody>
      </p:sp>
      <p:sp>
        <p:nvSpPr>
          <p:cNvPr id="22532" name="Rectangle 3"/>
          <p:cNvSpPr>
            <a:spLocks noChangeArrowheads="1"/>
          </p:cNvSpPr>
          <p:nvPr/>
        </p:nvSpPr>
        <p:spPr bwMode="auto">
          <a:xfrm>
            <a:off x="2910342" y="1600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2533" name="Rectangle 4"/>
          <p:cNvSpPr>
            <a:spLocks noChangeArrowheads="1"/>
          </p:cNvSpPr>
          <p:nvPr/>
        </p:nvSpPr>
        <p:spPr bwMode="auto">
          <a:xfrm>
            <a:off x="3332617" y="16002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2534" name="Rectangle 5"/>
          <p:cNvSpPr>
            <a:spLocks noChangeArrowheads="1"/>
          </p:cNvSpPr>
          <p:nvPr/>
        </p:nvSpPr>
        <p:spPr bwMode="auto">
          <a:xfrm>
            <a:off x="2488067" y="1600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2535" name="Rectangle 6"/>
          <p:cNvSpPr>
            <a:spLocks noChangeArrowheads="1"/>
          </p:cNvSpPr>
          <p:nvPr/>
        </p:nvSpPr>
        <p:spPr bwMode="auto">
          <a:xfrm>
            <a:off x="4175579" y="1600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2536" name="Rectangle 7"/>
          <p:cNvSpPr>
            <a:spLocks noChangeArrowheads="1"/>
          </p:cNvSpPr>
          <p:nvPr/>
        </p:nvSpPr>
        <p:spPr bwMode="auto">
          <a:xfrm>
            <a:off x="3753304" y="1600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2537" name="Rectangle 8"/>
          <p:cNvSpPr>
            <a:spLocks noChangeArrowheads="1"/>
          </p:cNvSpPr>
          <p:nvPr/>
        </p:nvSpPr>
        <p:spPr bwMode="auto">
          <a:xfrm>
            <a:off x="4597854" y="16002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2</a:t>
            </a:r>
            <a:endParaRPr lang="en-AU" b="0" dirty="0">
              <a:latin typeface="Courier" charset="0"/>
            </a:endParaRPr>
          </a:p>
        </p:txBody>
      </p:sp>
      <p:sp>
        <p:nvSpPr>
          <p:cNvPr id="22538" name="Rectangle 9"/>
          <p:cNvSpPr>
            <a:spLocks noChangeArrowheads="1"/>
          </p:cNvSpPr>
          <p:nvPr/>
        </p:nvSpPr>
        <p:spPr bwMode="auto">
          <a:xfrm>
            <a:off x="5020129" y="1600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2539" name="Rectangle 10"/>
          <p:cNvSpPr>
            <a:spLocks noChangeArrowheads="1"/>
          </p:cNvSpPr>
          <p:nvPr/>
        </p:nvSpPr>
        <p:spPr bwMode="auto">
          <a:xfrm>
            <a:off x="5442404" y="1600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22540" name="Rectangle 11"/>
          <p:cNvSpPr>
            <a:spLocks noChangeArrowheads="1"/>
          </p:cNvSpPr>
          <p:nvPr/>
        </p:nvSpPr>
        <p:spPr bwMode="auto">
          <a:xfrm>
            <a:off x="2910342" y="2514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2541" name="Rectangle 12"/>
          <p:cNvSpPr>
            <a:spLocks noChangeArrowheads="1"/>
          </p:cNvSpPr>
          <p:nvPr/>
        </p:nvSpPr>
        <p:spPr bwMode="auto">
          <a:xfrm>
            <a:off x="3332617" y="25146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2542" name="Rectangle 13"/>
          <p:cNvSpPr>
            <a:spLocks noChangeArrowheads="1"/>
          </p:cNvSpPr>
          <p:nvPr/>
        </p:nvSpPr>
        <p:spPr bwMode="auto">
          <a:xfrm>
            <a:off x="2488067" y="2514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2543" name="Rectangle 14"/>
          <p:cNvSpPr>
            <a:spLocks noChangeArrowheads="1"/>
          </p:cNvSpPr>
          <p:nvPr/>
        </p:nvSpPr>
        <p:spPr bwMode="auto">
          <a:xfrm>
            <a:off x="4175579" y="2514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2544" name="Rectangle 15"/>
          <p:cNvSpPr>
            <a:spLocks noChangeArrowheads="1"/>
          </p:cNvSpPr>
          <p:nvPr/>
        </p:nvSpPr>
        <p:spPr bwMode="auto">
          <a:xfrm>
            <a:off x="3753304" y="2514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2545" name="Rectangle 16"/>
          <p:cNvSpPr>
            <a:spLocks noChangeArrowheads="1"/>
          </p:cNvSpPr>
          <p:nvPr/>
        </p:nvSpPr>
        <p:spPr bwMode="auto">
          <a:xfrm>
            <a:off x="6779079" y="25146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2</a:t>
            </a:r>
            <a:endParaRPr lang="en-AU" b="0" dirty="0">
              <a:latin typeface="Courier" charset="0"/>
            </a:endParaRPr>
          </a:p>
        </p:txBody>
      </p:sp>
      <p:sp>
        <p:nvSpPr>
          <p:cNvPr id="22546" name="Rectangle 17"/>
          <p:cNvSpPr>
            <a:spLocks noChangeArrowheads="1"/>
          </p:cNvSpPr>
          <p:nvPr/>
        </p:nvSpPr>
        <p:spPr bwMode="auto">
          <a:xfrm>
            <a:off x="5020129" y="2514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2547" name="Rectangle 18"/>
          <p:cNvSpPr>
            <a:spLocks noChangeArrowheads="1"/>
          </p:cNvSpPr>
          <p:nvPr/>
        </p:nvSpPr>
        <p:spPr bwMode="auto">
          <a:xfrm>
            <a:off x="5442404" y="2514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cxnSp>
        <p:nvCxnSpPr>
          <p:cNvPr id="22548" name="AutoShape 19"/>
          <p:cNvCxnSpPr>
            <a:cxnSpLocks noChangeShapeType="1"/>
            <a:stCxn id="22543" idx="3"/>
            <a:endCxn id="22546" idx="1"/>
          </p:cNvCxnSpPr>
          <p:nvPr/>
        </p:nvCxnSpPr>
        <p:spPr bwMode="auto">
          <a:xfrm>
            <a:off x="4597854" y="2743200"/>
            <a:ext cx="42227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2549" name="Rectangle 20"/>
          <p:cNvSpPr>
            <a:spLocks noChangeArrowheads="1"/>
          </p:cNvSpPr>
          <p:nvPr/>
        </p:nvSpPr>
        <p:spPr bwMode="auto">
          <a:xfrm>
            <a:off x="2910342" y="3124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2550" name="Rectangle 21"/>
          <p:cNvSpPr>
            <a:spLocks noChangeArrowheads="1"/>
          </p:cNvSpPr>
          <p:nvPr/>
        </p:nvSpPr>
        <p:spPr bwMode="auto">
          <a:xfrm>
            <a:off x="3332617" y="31242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2551" name="Rectangle 22"/>
          <p:cNvSpPr>
            <a:spLocks noChangeArrowheads="1"/>
          </p:cNvSpPr>
          <p:nvPr/>
        </p:nvSpPr>
        <p:spPr bwMode="auto">
          <a:xfrm>
            <a:off x="2488067" y="3124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2552" name="Rectangle 23"/>
          <p:cNvSpPr>
            <a:spLocks noChangeArrowheads="1"/>
          </p:cNvSpPr>
          <p:nvPr/>
        </p:nvSpPr>
        <p:spPr bwMode="auto">
          <a:xfrm>
            <a:off x="4597854" y="3124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2553" name="Rectangle 24"/>
          <p:cNvSpPr>
            <a:spLocks noChangeArrowheads="1"/>
          </p:cNvSpPr>
          <p:nvPr/>
        </p:nvSpPr>
        <p:spPr bwMode="auto">
          <a:xfrm>
            <a:off x="3753304" y="3124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2554" name="Rectangle 25"/>
          <p:cNvSpPr>
            <a:spLocks noChangeArrowheads="1"/>
          </p:cNvSpPr>
          <p:nvPr/>
        </p:nvSpPr>
        <p:spPr bwMode="auto">
          <a:xfrm>
            <a:off x="6779079" y="31242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2</a:t>
            </a:r>
            <a:endParaRPr lang="en-AU" b="0" dirty="0">
              <a:latin typeface="Courier" charset="0"/>
            </a:endParaRPr>
          </a:p>
        </p:txBody>
      </p:sp>
      <p:sp>
        <p:nvSpPr>
          <p:cNvPr id="22555" name="Rectangle 26"/>
          <p:cNvSpPr>
            <a:spLocks noChangeArrowheads="1"/>
          </p:cNvSpPr>
          <p:nvPr/>
        </p:nvSpPr>
        <p:spPr bwMode="auto">
          <a:xfrm>
            <a:off x="5020129" y="3124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2556" name="Rectangle 27"/>
          <p:cNvSpPr>
            <a:spLocks noChangeArrowheads="1"/>
          </p:cNvSpPr>
          <p:nvPr/>
        </p:nvSpPr>
        <p:spPr bwMode="auto">
          <a:xfrm>
            <a:off x="5442404" y="3124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cxnSp>
        <p:nvCxnSpPr>
          <p:cNvPr id="22557" name="AutoShape 28"/>
          <p:cNvCxnSpPr>
            <a:cxnSpLocks noChangeShapeType="1"/>
            <a:stCxn id="22553" idx="3"/>
            <a:endCxn id="22552" idx="1"/>
          </p:cNvCxnSpPr>
          <p:nvPr/>
        </p:nvCxnSpPr>
        <p:spPr bwMode="auto">
          <a:xfrm>
            <a:off x="4175579" y="3352800"/>
            <a:ext cx="42227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2558" name="Rectangle 29"/>
          <p:cNvSpPr>
            <a:spLocks noChangeArrowheads="1"/>
          </p:cNvSpPr>
          <p:nvPr/>
        </p:nvSpPr>
        <p:spPr bwMode="auto">
          <a:xfrm>
            <a:off x="2910342" y="3733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2559" name="Rectangle 30"/>
          <p:cNvSpPr>
            <a:spLocks noChangeArrowheads="1"/>
          </p:cNvSpPr>
          <p:nvPr/>
        </p:nvSpPr>
        <p:spPr bwMode="auto">
          <a:xfrm>
            <a:off x="3332617" y="37338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2560" name="Rectangle 31"/>
          <p:cNvSpPr>
            <a:spLocks noChangeArrowheads="1"/>
          </p:cNvSpPr>
          <p:nvPr/>
        </p:nvSpPr>
        <p:spPr bwMode="auto">
          <a:xfrm>
            <a:off x="2488067" y="3733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2561" name="Rectangle 32"/>
          <p:cNvSpPr>
            <a:spLocks noChangeArrowheads="1"/>
          </p:cNvSpPr>
          <p:nvPr/>
        </p:nvSpPr>
        <p:spPr bwMode="auto">
          <a:xfrm>
            <a:off x="4597854" y="3733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2562" name="Rectangle 33"/>
          <p:cNvSpPr>
            <a:spLocks noChangeArrowheads="1"/>
          </p:cNvSpPr>
          <p:nvPr/>
        </p:nvSpPr>
        <p:spPr bwMode="auto">
          <a:xfrm>
            <a:off x="4175579" y="3733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2563" name="Rectangle 34"/>
          <p:cNvSpPr>
            <a:spLocks noChangeArrowheads="1"/>
          </p:cNvSpPr>
          <p:nvPr/>
        </p:nvSpPr>
        <p:spPr bwMode="auto">
          <a:xfrm>
            <a:off x="6779079" y="37338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2</a:t>
            </a:r>
            <a:endParaRPr lang="en-AU" b="0" dirty="0">
              <a:latin typeface="Courier" charset="0"/>
            </a:endParaRPr>
          </a:p>
        </p:txBody>
      </p:sp>
      <p:sp>
        <p:nvSpPr>
          <p:cNvPr id="22564" name="Rectangle 35"/>
          <p:cNvSpPr>
            <a:spLocks noChangeArrowheads="1"/>
          </p:cNvSpPr>
          <p:nvPr/>
        </p:nvSpPr>
        <p:spPr bwMode="auto">
          <a:xfrm>
            <a:off x="5020129" y="3733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2565" name="Rectangle 36"/>
          <p:cNvSpPr>
            <a:spLocks noChangeArrowheads="1"/>
          </p:cNvSpPr>
          <p:nvPr/>
        </p:nvSpPr>
        <p:spPr bwMode="auto">
          <a:xfrm>
            <a:off x="5442404" y="3733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cxnSp>
        <p:nvCxnSpPr>
          <p:cNvPr id="22566" name="AutoShape 37"/>
          <p:cNvCxnSpPr>
            <a:cxnSpLocks noChangeShapeType="1"/>
            <a:stCxn id="22559" idx="3"/>
            <a:endCxn id="22562" idx="1"/>
          </p:cNvCxnSpPr>
          <p:nvPr/>
        </p:nvCxnSpPr>
        <p:spPr bwMode="auto">
          <a:xfrm>
            <a:off x="3753304" y="3962400"/>
            <a:ext cx="42227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2567" name="Rectangle 38"/>
          <p:cNvSpPr>
            <a:spLocks noChangeArrowheads="1"/>
          </p:cNvSpPr>
          <p:nvPr/>
        </p:nvSpPr>
        <p:spPr bwMode="auto">
          <a:xfrm>
            <a:off x="2910342" y="4343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2568" name="Rectangle 39"/>
          <p:cNvSpPr>
            <a:spLocks noChangeArrowheads="1"/>
          </p:cNvSpPr>
          <p:nvPr/>
        </p:nvSpPr>
        <p:spPr bwMode="auto">
          <a:xfrm>
            <a:off x="3753304" y="4343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2569" name="Rectangle 40"/>
          <p:cNvSpPr>
            <a:spLocks noChangeArrowheads="1"/>
          </p:cNvSpPr>
          <p:nvPr/>
        </p:nvSpPr>
        <p:spPr bwMode="auto">
          <a:xfrm>
            <a:off x="2488067" y="4343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2570" name="Rectangle 41"/>
          <p:cNvSpPr>
            <a:spLocks noChangeArrowheads="1"/>
          </p:cNvSpPr>
          <p:nvPr/>
        </p:nvSpPr>
        <p:spPr bwMode="auto">
          <a:xfrm>
            <a:off x="4597854" y="4343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2571" name="Rectangle 42"/>
          <p:cNvSpPr>
            <a:spLocks noChangeArrowheads="1"/>
          </p:cNvSpPr>
          <p:nvPr/>
        </p:nvSpPr>
        <p:spPr bwMode="auto">
          <a:xfrm>
            <a:off x="4175579" y="4343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2572" name="Rectangle 43"/>
          <p:cNvSpPr>
            <a:spLocks noChangeArrowheads="1"/>
          </p:cNvSpPr>
          <p:nvPr/>
        </p:nvSpPr>
        <p:spPr bwMode="auto">
          <a:xfrm>
            <a:off x="6779079" y="43434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2</a:t>
            </a:r>
            <a:endParaRPr lang="en-AU" b="0" dirty="0">
              <a:latin typeface="Courier" charset="0"/>
            </a:endParaRPr>
          </a:p>
        </p:txBody>
      </p:sp>
      <p:sp>
        <p:nvSpPr>
          <p:cNvPr id="22573" name="Rectangle 44"/>
          <p:cNvSpPr>
            <a:spLocks noChangeArrowheads="1"/>
          </p:cNvSpPr>
          <p:nvPr/>
        </p:nvSpPr>
        <p:spPr bwMode="auto">
          <a:xfrm>
            <a:off x="5020129" y="4343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2574" name="Rectangle 45"/>
          <p:cNvSpPr>
            <a:spLocks noChangeArrowheads="1"/>
          </p:cNvSpPr>
          <p:nvPr/>
        </p:nvSpPr>
        <p:spPr bwMode="auto">
          <a:xfrm>
            <a:off x="5442404" y="4343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cxnSp>
        <p:nvCxnSpPr>
          <p:cNvPr id="22575" name="AutoShape 46"/>
          <p:cNvCxnSpPr>
            <a:cxnSpLocks noChangeShapeType="1"/>
            <a:stCxn id="22567" idx="3"/>
            <a:endCxn id="22568" idx="1"/>
          </p:cNvCxnSpPr>
          <p:nvPr/>
        </p:nvCxnSpPr>
        <p:spPr bwMode="auto">
          <a:xfrm>
            <a:off x="3332617" y="4572000"/>
            <a:ext cx="42068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2576" name="Rectangle 47"/>
          <p:cNvSpPr>
            <a:spLocks noChangeArrowheads="1"/>
          </p:cNvSpPr>
          <p:nvPr/>
        </p:nvSpPr>
        <p:spPr bwMode="auto">
          <a:xfrm>
            <a:off x="3332617" y="49530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2577" name="Rectangle 48"/>
          <p:cNvSpPr>
            <a:spLocks noChangeArrowheads="1"/>
          </p:cNvSpPr>
          <p:nvPr/>
        </p:nvSpPr>
        <p:spPr bwMode="auto">
          <a:xfrm>
            <a:off x="3753304" y="4953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2578" name="Rectangle 49"/>
          <p:cNvSpPr>
            <a:spLocks noChangeArrowheads="1"/>
          </p:cNvSpPr>
          <p:nvPr/>
        </p:nvSpPr>
        <p:spPr bwMode="auto">
          <a:xfrm>
            <a:off x="2488067" y="4953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2579" name="Rectangle 50"/>
          <p:cNvSpPr>
            <a:spLocks noChangeArrowheads="1"/>
          </p:cNvSpPr>
          <p:nvPr/>
        </p:nvSpPr>
        <p:spPr bwMode="auto">
          <a:xfrm>
            <a:off x="4597854" y="4953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2580" name="Rectangle 51"/>
          <p:cNvSpPr>
            <a:spLocks noChangeArrowheads="1"/>
          </p:cNvSpPr>
          <p:nvPr/>
        </p:nvSpPr>
        <p:spPr bwMode="auto">
          <a:xfrm>
            <a:off x="4175579" y="4953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2581" name="Rectangle 52"/>
          <p:cNvSpPr>
            <a:spLocks noChangeArrowheads="1"/>
          </p:cNvSpPr>
          <p:nvPr/>
        </p:nvSpPr>
        <p:spPr bwMode="auto">
          <a:xfrm>
            <a:off x="6779079" y="49530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2</a:t>
            </a:r>
            <a:endParaRPr lang="en-AU" b="0" dirty="0">
              <a:latin typeface="Courier" charset="0"/>
            </a:endParaRPr>
          </a:p>
        </p:txBody>
      </p:sp>
      <p:sp>
        <p:nvSpPr>
          <p:cNvPr id="22582" name="Rectangle 53"/>
          <p:cNvSpPr>
            <a:spLocks noChangeArrowheads="1"/>
          </p:cNvSpPr>
          <p:nvPr/>
        </p:nvSpPr>
        <p:spPr bwMode="auto">
          <a:xfrm>
            <a:off x="5020129" y="4953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2583" name="Rectangle 54"/>
          <p:cNvSpPr>
            <a:spLocks noChangeArrowheads="1"/>
          </p:cNvSpPr>
          <p:nvPr/>
        </p:nvSpPr>
        <p:spPr bwMode="auto">
          <a:xfrm>
            <a:off x="5442404" y="4953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22584" name="Rectangle 55"/>
          <p:cNvSpPr>
            <a:spLocks noChangeArrowheads="1"/>
          </p:cNvSpPr>
          <p:nvPr/>
        </p:nvSpPr>
        <p:spPr bwMode="auto">
          <a:xfrm>
            <a:off x="3332617" y="57912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2585" name="Rectangle 56"/>
          <p:cNvSpPr>
            <a:spLocks noChangeArrowheads="1"/>
          </p:cNvSpPr>
          <p:nvPr/>
        </p:nvSpPr>
        <p:spPr bwMode="auto">
          <a:xfrm>
            <a:off x="3753304" y="5791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2586" name="Rectangle 57"/>
          <p:cNvSpPr>
            <a:spLocks noChangeArrowheads="1"/>
          </p:cNvSpPr>
          <p:nvPr/>
        </p:nvSpPr>
        <p:spPr bwMode="auto">
          <a:xfrm>
            <a:off x="2488067" y="5791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2587" name="Rectangle 58"/>
          <p:cNvSpPr>
            <a:spLocks noChangeArrowheads="1"/>
          </p:cNvSpPr>
          <p:nvPr/>
        </p:nvSpPr>
        <p:spPr bwMode="auto">
          <a:xfrm>
            <a:off x="4597854" y="5791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2588" name="Rectangle 59"/>
          <p:cNvSpPr>
            <a:spLocks noChangeArrowheads="1"/>
          </p:cNvSpPr>
          <p:nvPr/>
        </p:nvSpPr>
        <p:spPr bwMode="auto">
          <a:xfrm>
            <a:off x="4175579" y="5791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2589" name="Rectangle 60"/>
          <p:cNvSpPr>
            <a:spLocks noChangeArrowheads="1"/>
          </p:cNvSpPr>
          <p:nvPr/>
        </p:nvSpPr>
        <p:spPr bwMode="auto">
          <a:xfrm>
            <a:off x="2910342" y="57912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2</a:t>
            </a:r>
            <a:endParaRPr lang="en-AU" b="0" dirty="0">
              <a:latin typeface="Courier" charset="0"/>
            </a:endParaRPr>
          </a:p>
        </p:txBody>
      </p:sp>
      <p:sp>
        <p:nvSpPr>
          <p:cNvPr id="22590" name="Rectangle 61"/>
          <p:cNvSpPr>
            <a:spLocks noChangeArrowheads="1"/>
          </p:cNvSpPr>
          <p:nvPr/>
        </p:nvSpPr>
        <p:spPr bwMode="auto">
          <a:xfrm>
            <a:off x="5020129" y="5791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2591" name="Rectangle 62"/>
          <p:cNvSpPr>
            <a:spLocks noChangeArrowheads="1"/>
          </p:cNvSpPr>
          <p:nvPr/>
        </p:nvSpPr>
        <p:spPr bwMode="auto">
          <a:xfrm>
            <a:off x="5442404" y="5791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cxnSp>
        <p:nvCxnSpPr>
          <p:cNvPr id="22592" name="AutoShape 63"/>
          <p:cNvCxnSpPr>
            <a:cxnSpLocks noChangeShapeType="1"/>
            <a:stCxn id="22581" idx="2"/>
            <a:endCxn id="22589" idx="0"/>
          </p:cNvCxnSpPr>
          <p:nvPr/>
        </p:nvCxnSpPr>
        <p:spPr bwMode="auto">
          <a:xfrm rot="5400000">
            <a:off x="4865348" y="3666331"/>
            <a:ext cx="381000" cy="3868738"/>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1299352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AE24A5A4-8EDD-9343-AEB6-4DCC5D6C699A}" type="slidenum">
              <a:rPr lang="en-AU" sz="1400"/>
              <a:pPr/>
              <a:t>35</a:t>
            </a:fld>
            <a:endParaRPr lang="en-AU" sz="1400" dirty="0"/>
          </a:p>
        </p:txBody>
      </p:sp>
      <p:sp>
        <p:nvSpPr>
          <p:cNvPr id="23555" name="Rectangle 2"/>
          <p:cNvSpPr>
            <a:spLocks noGrp="1" noChangeArrowheads="1"/>
          </p:cNvSpPr>
          <p:nvPr>
            <p:ph type="title"/>
          </p:nvPr>
        </p:nvSpPr>
        <p:spPr/>
        <p:txBody>
          <a:bodyPr/>
          <a:lstStyle/>
          <a:p>
            <a:r>
              <a:rPr lang="en-US" dirty="0">
                <a:latin typeface="Times New Roman" charset="0"/>
              </a:rPr>
              <a:t>Stage </a:t>
            </a:r>
            <a:r>
              <a:rPr lang="en-US" dirty="0" smtClean="0">
                <a:latin typeface="Times New Roman" charset="0"/>
              </a:rPr>
              <a:t>6</a:t>
            </a:r>
            <a:endParaRPr lang="en-AU" dirty="0">
              <a:latin typeface="Times New Roman" charset="0"/>
            </a:endParaRPr>
          </a:p>
        </p:txBody>
      </p:sp>
      <p:sp>
        <p:nvSpPr>
          <p:cNvPr id="23556" name="Rectangle 3"/>
          <p:cNvSpPr>
            <a:spLocks noChangeArrowheads="1"/>
          </p:cNvSpPr>
          <p:nvPr/>
        </p:nvSpPr>
        <p:spPr bwMode="auto">
          <a:xfrm>
            <a:off x="3516313" y="1676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3557" name="Rectangle 4"/>
          <p:cNvSpPr>
            <a:spLocks noChangeArrowheads="1"/>
          </p:cNvSpPr>
          <p:nvPr/>
        </p:nvSpPr>
        <p:spPr bwMode="auto">
          <a:xfrm>
            <a:off x="3938588" y="1676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3558" name="Rectangle 5"/>
          <p:cNvSpPr>
            <a:spLocks noChangeArrowheads="1"/>
          </p:cNvSpPr>
          <p:nvPr/>
        </p:nvSpPr>
        <p:spPr bwMode="auto">
          <a:xfrm>
            <a:off x="2673350" y="1676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3559" name="Rectangle 6"/>
          <p:cNvSpPr>
            <a:spLocks noChangeArrowheads="1"/>
          </p:cNvSpPr>
          <p:nvPr/>
        </p:nvSpPr>
        <p:spPr bwMode="auto">
          <a:xfrm>
            <a:off x="4783138" y="1676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3560" name="Rectangle 7"/>
          <p:cNvSpPr>
            <a:spLocks noChangeArrowheads="1"/>
          </p:cNvSpPr>
          <p:nvPr/>
        </p:nvSpPr>
        <p:spPr bwMode="auto">
          <a:xfrm>
            <a:off x="4360863" y="1676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3561" name="Rectangle 8"/>
          <p:cNvSpPr>
            <a:spLocks noChangeArrowheads="1"/>
          </p:cNvSpPr>
          <p:nvPr/>
        </p:nvSpPr>
        <p:spPr bwMode="auto">
          <a:xfrm>
            <a:off x="3095625" y="1676400"/>
            <a:ext cx="420688"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3562" name="Rectangle 9"/>
          <p:cNvSpPr>
            <a:spLocks noChangeArrowheads="1"/>
          </p:cNvSpPr>
          <p:nvPr/>
        </p:nvSpPr>
        <p:spPr bwMode="auto">
          <a:xfrm>
            <a:off x="5205413" y="16764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7</a:t>
            </a:r>
            <a:endParaRPr lang="en-AU" b="0" dirty="0">
              <a:latin typeface="Courier" charset="0"/>
            </a:endParaRPr>
          </a:p>
        </p:txBody>
      </p:sp>
      <p:sp>
        <p:nvSpPr>
          <p:cNvPr id="23563" name="Rectangle 10"/>
          <p:cNvSpPr>
            <a:spLocks noChangeArrowheads="1"/>
          </p:cNvSpPr>
          <p:nvPr/>
        </p:nvSpPr>
        <p:spPr bwMode="auto">
          <a:xfrm>
            <a:off x="5627688" y="16764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23564" name="Rectangle 11"/>
          <p:cNvSpPr>
            <a:spLocks noChangeArrowheads="1"/>
          </p:cNvSpPr>
          <p:nvPr/>
        </p:nvSpPr>
        <p:spPr bwMode="auto">
          <a:xfrm>
            <a:off x="3516313" y="2590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3565" name="Rectangle 12"/>
          <p:cNvSpPr>
            <a:spLocks noChangeArrowheads="1"/>
          </p:cNvSpPr>
          <p:nvPr/>
        </p:nvSpPr>
        <p:spPr bwMode="auto">
          <a:xfrm>
            <a:off x="3938588" y="2590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3566" name="Rectangle 13"/>
          <p:cNvSpPr>
            <a:spLocks noChangeArrowheads="1"/>
          </p:cNvSpPr>
          <p:nvPr/>
        </p:nvSpPr>
        <p:spPr bwMode="auto">
          <a:xfrm>
            <a:off x="2673350" y="2590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3567" name="Rectangle 14"/>
          <p:cNvSpPr>
            <a:spLocks noChangeArrowheads="1"/>
          </p:cNvSpPr>
          <p:nvPr/>
        </p:nvSpPr>
        <p:spPr bwMode="auto">
          <a:xfrm>
            <a:off x="4783138" y="2590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3568" name="Rectangle 15"/>
          <p:cNvSpPr>
            <a:spLocks noChangeArrowheads="1"/>
          </p:cNvSpPr>
          <p:nvPr/>
        </p:nvSpPr>
        <p:spPr bwMode="auto">
          <a:xfrm>
            <a:off x="4360863" y="2590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3569" name="Rectangle 16"/>
          <p:cNvSpPr>
            <a:spLocks noChangeArrowheads="1"/>
          </p:cNvSpPr>
          <p:nvPr/>
        </p:nvSpPr>
        <p:spPr bwMode="auto">
          <a:xfrm>
            <a:off x="3095625" y="2590800"/>
            <a:ext cx="420688"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3570" name="Rectangle 17"/>
          <p:cNvSpPr>
            <a:spLocks noChangeArrowheads="1"/>
          </p:cNvSpPr>
          <p:nvPr/>
        </p:nvSpPr>
        <p:spPr bwMode="auto">
          <a:xfrm>
            <a:off x="6753225" y="2590800"/>
            <a:ext cx="420688"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7</a:t>
            </a:r>
            <a:endParaRPr lang="en-AU" b="0" dirty="0">
              <a:latin typeface="Courier" charset="0"/>
            </a:endParaRPr>
          </a:p>
        </p:txBody>
      </p:sp>
      <p:sp>
        <p:nvSpPr>
          <p:cNvPr id="23571" name="Rectangle 18"/>
          <p:cNvSpPr>
            <a:spLocks noChangeArrowheads="1"/>
          </p:cNvSpPr>
          <p:nvPr/>
        </p:nvSpPr>
        <p:spPr bwMode="auto">
          <a:xfrm>
            <a:off x="5627688" y="25908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cxnSp>
        <p:nvCxnSpPr>
          <p:cNvPr id="23572" name="AutoShape 19"/>
          <p:cNvCxnSpPr>
            <a:cxnSpLocks noChangeShapeType="1"/>
            <a:stCxn id="23567" idx="3"/>
            <a:endCxn id="23571" idx="1"/>
          </p:cNvCxnSpPr>
          <p:nvPr/>
        </p:nvCxnSpPr>
        <p:spPr bwMode="auto">
          <a:xfrm>
            <a:off x="5205413" y="2819400"/>
            <a:ext cx="42227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3573" name="Rectangle 20"/>
          <p:cNvSpPr>
            <a:spLocks noChangeArrowheads="1"/>
          </p:cNvSpPr>
          <p:nvPr/>
        </p:nvSpPr>
        <p:spPr bwMode="auto">
          <a:xfrm>
            <a:off x="3516313" y="3352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3574" name="Rectangle 21"/>
          <p:cNvSpPr>
            <a:spLocks noChangeArrowheads="1"/>
          </p:cNvSpPr>
          <p:nvPr/>
        </p:nvSpPr>
        <p:spPr bwMode="auto">
          <a:xfrm>
            <a:off x="3938588" y="3352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3575" name="Rectangle 22"/>
          <p:cNvSpPr>
            <a:spLocks noChangeArrowheads="1"/>
          </p:cNvSpPr>
          <p:nvPr/>
        </p:nvSpPr>
        <p:spPr bwMode="auto">
          <a:xfrm>
            <a:off x="2673350" y="3352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3576" name="Rectangle 23"/>
          <p:cNvSpPr>
            <a:spLocks noChangeArrowheads="1"/>
          </p:cNvSpPr>
          <p:nvPr/>
        </p:nvSpPr>
        <p:spPr bwMode="auto">
          <a:xfrm>
            <a:off x="5205413" y="3352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3577" name="Rectangle 24"/>
          <p:cNvSpPr>
            <a:spLocks noChangeArrowheads="1"/>
          </p:cNvSpPr>
          <p:nvPr/>
        </p:nvSpPr>
        <p:spPr bwMode="auto">
          <a:xfrm>
            <a:off x="4360863" y="3352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3578" name="Rectangle 25"/>
          <p:cNvSpPr>
            <a:spLocks noChangeArrowheads="1"/>
          </p:cNvSpPr>
          <p:nvPr/>
        </p:nvSpPr>
        <p:spPr bwMode="auto">
          <a:xfrm>
            <a:off x="3095625" y="3352800"/>
            <a:ext cx="420688"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3579" name="Rectangle 26"/>
          <p:cNvSpPr>
            <a:spLocks noChangeArrowheads="1"/>
          </p:cNvSpPr>
          <p:nvPr/>
        </p:nvSpPr>
        <p:spPr bwMode="auto">
          <a:xfrm>
            <a:off x="6753225" y="3352800"/>
            <a:ext cx="420688"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7</a:t>
            </a:r>
            <a:endParaRPr lang="en-AU" b="0" dirty="0">
              <a:latin typeface="Courier" charset="0"/>
            </a:endParaRPr>
          </a:p>
        </p:txBody>
      </p:sp>
      <p:sp>
        <p:nvSpPr>
          <p:cNvPr id="23580" name="Rectangle 27"/>
          <p:cNvSpPr>
            <a:spLocks noChangeArrowheads="1"/>
          </p:cNvSpPr>
          <p:nvPr/>
        </p:nvSpPr>
        <p:spPr bwMode="auto">
          <a:xfrm>
            <a:off x="5627688" y="33528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cxnSp>
        <p:nvCxnSpPr>
          <p:cNvPr id="23581" name="AutoShape 28"/>
          <p:cNvCxnSpPr>
            <a:cxnSpLocks noChangeShapeType="1"/>
            <a:stCxn id="23577" idx="3"/>
            <a:endCxn id="23576" idx="1"/>
          </p:cNvCxnSpPr>
          <p:nvPr/>
        </p:nvCxnSpPr>
        <p:spPr bwMode="auto">
          <a:xfrm>
            <a:off x="4783138" y="3581400"/>
            <a:ext cx="42227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3582" name="Rectangle 29"/>
          <p:cNvSpPr>
            <a:spLocks noChangeArrowheads="1"/>
          </p:cNvSpPr>
          <p:nvPr/>
        </p:nvSpPr>
        <p:spPr bwMode="auto">
          <a:xfrm>
            <a:off x="3516313" y="4114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3583" name="Rectangle 30"/>
          <p:cNvSpPr>
            <a:spLocks noChangeArrowheads="1"/>
          </p:cNvSpPr>
          <p:nvPr/>
        </p:nvSpPr>
        <p:spPr bwMode="auto">
          <a:xfrm>
            <a:off x="3938588" y="4114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3584" name="Rectangle 31"/>
          <p:cNvSpPr>
            <a:spLocks noChangeArrowheads="1"/>
          </p:cNvSpPr>
          <p:nvPr/>
        </p:nvSpPr>
        <p:spPr bwMode="auto">
          <a:xfrm>
            <a:off x="2673350" y="4114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3585" name="Rectangle 32"/>
          <p:cNvSpPr>
            <a:spLocks noChangeArrowheads="1"/>
          </p:cNvSpPr>
          <p:nvPr/>
        </p:nvSpPr>
        <p:spPr bwMode="auto">
          <a:xfrm>
            <a:off x="5205413" y="4114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3586" name="Rectangle 33"/>
          <p:cNvSpPr>
            <a:spLocks noChangeArrowheads="1"/>
          </p:cNvSpPr>
          <p:nvPr/>
        </p:nvSpPr>
        <p:spPr bwMode="auto">
          <a:xfrm>
            <a:off x="4783138" y="4114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3587" name="Rectangle 34"/>
          <p:cNvSpPr>
            <a:spLocks noChangeArrowheads="1"/>
          </p:cNvSpPr>
          <p:nvPr/>
        </p:nvSpPr>
        <p:spPr bwMode="auto">
          <a:xfrm>
            <a:off x="3095625" y="4114800"/>
            <a:ext cx="420688"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3588" name="Rectangle 35"/>
          <p:cNvSpPr>
            <a:spLocks noChangeArrowheads="1"/>
          </p:cNvSpPr>
          <p:nvPr/>
        </p:nvSpPr>
        <p:spPr bwMode="auto">
          <a:xfrm>
            <a:off x="6753225" y="4114800"/>
            <a:ext cx="420688"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7</a:t>
            </a:r>
            <a:endParaRPr lang="en-AU" b="0" dirty="0">
              <a:latin typeface="Courier" charset="0"/>
            </a:endParaRPr>
          </a:p>
        </p:txBody>
      </p:sp>
      <p:sp>
        <p:nvSpPr>
          <p:cNvPr id="23589" name="Rectangle 36"/>
          <p:cNvSpPr>
            <a:spLocks noChangeArrowheads="1"/>
          </p:cNvSpPr>
          <p:nvPr/>
        </p:nvSpPr>
        <p:spPr bwMode="auto">
          <a:xfrm>
            <a:off x="5627688" y="41148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sp>
        <p:nvSpPr>
          <p:cNvPr id="23590" name="Rectangle 37"/>
          <p:cNvSpPr>
            <a:spLocks noChangeArrowheads="1"/>
          </p:cNvSpPr>
          <p:nvPr/>
        </p:nvSpPr>
        <p:spPr bwMode="auto">
          <a:xfrm>
            <a:off x="3516313" y="4876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3591" name="Rectangle 38"/>
          <p:cNvSpPr>
            <a:spLocks noChangeArrowheads="1"/>
          </p:cNvSpPr>
          <p:nvPr/>
        </p:nvSpPr>
        <p:spPr bwMode="auto">
          <a:xfrm>
            <a:off x="4360863" y="4876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3592" name="Rectangle 39"/>
          <p:cNvSpPr>
            <a:spLocks noChangeArrowheads="1"/>
          </p:cNvSpPr>
          <p:nvPr/>
        </p:nvSpPr>
        <p:spPr bwMode="auto">
          <a:xfrm>
            <a:off x="2673350" y="4876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3593" name="Rectangle 40"/>
          <p:cNvSpPr>
            <a:spLocks noChangeArrowheads="1"/>
          </p:cNvSpPr>
          <p:nvPr/>
        </p:nvSpPr>
        <p:spPr bwMode="auto">
          <a:xfrm>
            <a:off x="5205413" y="4876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3594" name="Rectangle 41"/>
          <p:cNvSpPr>
            <a:spLocks noChangeArrowheads="1"/>
          </p:cNvSpPr>
          <p:nvPr/>
        </p:nvSpPr>
        <p:spPr bwMode="auto">
          <a:xfrm>
            <a:off x="4783138" y="4876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3595" name="Rectangle 42"/>
          <p:cNvSpPr>
            <a:spLocks noChangeArrowheads="1"/>
          </p:cNvSpPr>
          <p:nvPr/>
        </p:nvSpPr>
        <p:spPr bwMode="auto">
          <a:xfrm>
            <a:off x="3095625" y="4876800"/>
            <a:ext cx="420688"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3596" name="Rectangle 43"/>
          <p:cNvSpPr>
            <a:spLocks noChangeArrowheads="1"/>
          </p:cNvSpPr>
          <p:nvPr/>
        </p:nvSpPr>
        <p:spPr bwMode="auto">
          <a:xfrm>
            <a:off x="6753225" y="4876800"/>
            <a:ext cx="420688"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7</a:t>
            </a:r>
            <a:endParaRPr lang="en-AU" b="0" dirty="0">
              <a:latin typeface="Courier" charset="0"/>
            </a:endParaRPr>
          </a:p>
        </p:txBody>
      </p:sp>
      <p:sp>
        <p:nvSpPr>
          <p:cNvPr id="23597" name="Rectangle 44"/>
          <p:cNvSpPr>
            <a:spLocks noChangeArrowheads="1"/>
          </p:cNvSpPr>
          <p:nvPr/>
        </p:nvSpPr>
        <p:spPr bwMode="auto">
          <a:xfrm>
            <a:off x="5627688" y="48768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cxnSp>
        <p:nvCxnSpPr>
          <p:cNvPr id="23598" name="AutoShape 45"/>
          <p:cNvCxnSpPr>
            <a:cxnSpLocks noChangeShapeType="1"/>
            <a:stCxn id="23583" idx="3"/>
            <a:endCxn id="23586" idx="1"/>
          </p:cNvCxnSpPr>
          <p:nvPr/>
        </p:nvCxnSpPr>
        <p:spPr bwMode="auto">
          <a:xfrm>
            <a:off x="4360863" y="4343400"/>
            <a:ext cx="42227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3599" name="Rectangle 46"/>
          <p:cNvSpPr>
            <a:spLocks noChangeArrowheads="1"/>
          </p:cNvSpPr>
          <p:nvPr/>
        </p:nvSpPr>
        <p:spPr bwMode="auto">
          <a:xfrm>
            <a:off x="3516313" y="5638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3600" name="Rectangle 47"/>
          <p:cNvSpPr>
            <a:spLocks noChangeArrowheads="1"/>
          </p:cNvSpPr>
          <p:nvPr/>
        </p:nvSpPr>
        <p:spPr bwMode="auto">
          <a:xfrm>
            <a:off x="4360863" y="5638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3601" name="Rectangle 48"/>
          <p:cNvSpPr>
            <a:spLocks noChangeArrowheads="1"/>
          </p:cNvSpPr>
          <p:nvPr/>
        </p:nvSpPr>
        <p:spPr bwMode="auto">
          <a:xfrm>
            <a:off x="2673350" y="5638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3602" name="Rectangle 49"/>
          <p:cNvSpPr>
            <a:spLocks noChangeArrowheads="1"/>
          </p:cNvSpPr>
          <p:nvPr/>
        </p:nvSpPr>
        <p:spPr bwMode="auto">
          <a:xfrm>
            <a:off x="5205413" y="5638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3603" name="Rectangle 50"/>
          <p:cNvSpPr>
            <a:spLocks noChangeArrowheads="1"/>
          </p:cNvSpPr>
          <p:nvPr/>
        </p:nvSpPr>
        <p:spPr bwMode="auto">
          <a:xfrm>
            <a:off x="4783138" y="5638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3604" name="Rectangle 51"/>
          <p:cNvSpPr>
            <a:spLocks noChangeArrowheads="1"/>
          </p:cNvSpPr>
          <p:nvPr/>
        </p:nvSpPr>
        <p:spPr bwMode="auto">
          <a:xfrm>
            <a:off x="3095625" y="5638800"/>
            <a:ext cx="420688"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3605" name="Rectangle 52"/>
          <p:cNvSpPr>
            <a:spLocks noChangeArrowheads="1"/>
          </p:cNvSpPr>
          <p:nvPr/>
        </p:nvSpPr>
        <p:spPr bwMode="auto">
          <a:xfrm>
            <a:off x="3938588" y="56388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7</a:t>
            </a:r>
            <a:endParaRPr lang="en-AU" b="0" dirty="0">
              <a:latin typeface="Courier" charset="0"/>
            </a:endParaRPr>
          </a:p>
        </p:txBody>
      </p:sp>
      <p:sp>
        <p:nvSpPr>
          <p:cNvPr id="23606" name="Rectangle 53"/>
          <p:cNvSpPr>
            <a:spLocks noChangeArrowheads="1"/>
          </p:cNvSpPr>
          <p:nvPr/>
        </p:nvSpPr>
        <p:spPr bwMode="auto">
          <a:xfrm>
            <a:off x="5627688" y="56388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4</a:t>
            </a:r>
            <a:endParaRPr lang="en-AU" b="0" dirty="0">
              <a:latin typeface="Courier" charset="0"/>
            </a:endParaRPr>
          </a:p>
        </p:txBody>
      </p:sp>
      <p:cxnSp>
        <p:nvCxnSpPr>
          <p:cNvPr id="23607" name="AutoShape 54"/>
          <p:cNvCxnSpPr>
            <a:cxnSpLocks noChangeShapeType="1"/>
            <a:stCxn id="23596" idx="2"/>
            <a:endCxn id="23605" idx="0"/>
          </p:cNvCxnSpPr>
          <p:nvPr/>
        </p:nvCxnSpPr>
        <p:spPr bwMode="auto">
          <a:xfrm rot="5400000">
            <a:off x="5404644" y="4079081"/>
            <a:ext cx="304800" cy="2814638"/>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6950784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2741D0DE-738D-3A41-A3CD-8E306DBB4A7A}" type="slidenum">
              <a:rPr lang="en-AU" sz="1400"/>
              <a:pPr/>
              <a:t>36</a:t>
            </a:fld>
            <a:endParaRPr lang="en-AU" sz="1400" dirty="0"/>
          </a:p>
        </p:txBody>
      </p:sp>
      <p:sp>
        <p:nvSpPr>
          <p:cNvPr id="24579" name="Rectangle 2"/>
          <p:cNvSpPr>
            <a:spLocks noGrp="1" noChangeArrowheads="1"/>
          </p:cNvSpPr>
          <p:nvPr>
            <p:ph type="title"/>
          </p:nvPr>
        </p:nvSpPr>
        <p:spPr/>
        <p:txBody>
          <a:bodyPr/>
          <a:lstStyle/>
          <a:p>
            <a:r>
              <a:rPr lang="en-US" dirty="0">
                <a:latin typeface="Times New Roman" charset="0"/>
              </a:rPr>
              <a:t>Final stage</a:t>
            </a:r>
            <a:endParaRPr lang="en-AU" dirty="0">
              <a:latin typeface="Times New Roman" charset="0"/>
            </a:endParaRPr>
          </a:p>
        </p:txBody>
      </p:sp>
      <p:sp>
        <p:nvSpPr>
          <p:cNvPr id="24580" name="Rectangle 3"/>
          <p:cNvSpPr>
            <a:spLocks noChangeArrowheads="1"/>
          </p:cNvSpPr>
          <p:nvPr/>
        </p:nvSpPr>
        <p:spPr bwMode="auto">
          <a:xfrm>
            <a:off x="3446463" y="1447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4581" name="Rectangle 4"/>
          <p:cNvSpPr>
            <a:spLocks noChangeArrowheads="1"/>
          </p:cNvSpPr>
          <p:nvPr/>
        </p:nvSpPr>
        <p:spPr bwMode="auto">
          <a:xfrm>
            <a:off x="4291013" y="1447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4582" name="Rectangle 5"/>
          <p:cNvSpPr>
            <a:spLocks noChangeArrowheads="1"/>
          </p:cNvSpPr>
          <p:nvPr/>
        </p:nvSpPr>
        <p:spPr bwMode="auto">
          <a:xfrm>
            <a:off x="2601913" y="1447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4583" name="Rectangle 6"/>
          <p:cNvSpPr>
            <a:spLocks noChangeArrowheads="1"/>
          </p:cNvSpPr>
          <p:nvPr/>
        </p:nvSpPr>
        <p:spPr bwMode="auto">
          <a:xfrm>
            <a:off x="5133975" y="1447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4584" name="Rectangle 7"/>
          <p:cNvSpPr>
            <a:spLocks noChangeArrowheads="1"/>
          </p:cNvSpPr>
          <p:nvPr/>
        </p:nvSpPr>
        <p:spPr bwMode="auto">
          <a:xfrm>
            <a:off x="4713288" y="14478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4585" name="Rectangle 8"/>
          <p:cNvSpPr>
            <a:spLocks noChangeArrowheads="1"/>
          </p:cNvSpPr>
          <p:nvPr/>
        </p:nvSpPr>
        <p:spPr bwMode="auto">
          <a:xfrm>
            <a:off x="3024188" y="1447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4586" name="Rectangle 9"/>
          <p:cNvSpPr>
            <a:spLocks noChangeArrowheads="1"/>
          </p:cNvSpPr>
          <p:nvPr/>
        </p:nvSpPr>
        <p:spPr bwMode="auto">
          <a:xfrm>
            <a:off x="3868738" y="1447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4587" name="Rectangle 10"/>
          <p:cNvSpPr>
            <a:spLocks noChangeArrowheads="1"/>
          </p:cNvSpPr>
          <p:nvPr/>
        </p:nvSpPr>
        <p:spPr bwMode="auto">
          <a:xfrm>
            <a:off x="5556250" y="14478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4</a:t>
            </a:r>
            <a:endParaRPr lang="en-AU" b="0" dirty="0">
              <a:latin typeface="Courier" charset="0"/>
            </a:endParaRPr>
          </a:p>
        </p:txBody>
      </p:sp>
      <p:sp>
        <p:nvSpPr>
          <p:cNvPr id="24588" name="Rectangle 11"/>
          <p:cNvSpPr>
            <a:spLocks noChangeArrowheads="1"/>
          </p:cNvSpPr>
          <p:nvPr/>
        </p:nvSpPr>
        <p:spPr bwMode="auto">
          <a:xfrm>
            <a:off x="3446463" y="2209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4589" name="Rectangle 12"/>
          <p:cNvSpPr>
            <a:spLocks noChangeArrowheads="1"/>
          </p:cNvSpPr>
          <p:nvPr/>
        </p:nvSpPr>
        <p:spPr bwMode="auto">
          <a:xfrm>
            <a:off x="4291013" y="2209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4590" name="Rectangle 13"/>
          <p:cNvSpPr>
            <a:spLocks noChangeArrowheads="1"/>
          </p:cNvSpPr>
          <p:nvPr/>
        </p:nvSpPr>
        <p:spPr bwMode="auto">
          <a:xfrm>
            <a:off x="2601913" y="2209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4591" name="Rectangle 14"/>
          <p:cNvSpPr>
            <a:spLocks noChangeArrowheads="1"/>
          </p:cNvSpPr>
          <p:nvPr/>
        </p:nvSpPr>
        <p:spPr bwMode="auto">
          <a:xfrm>
            <a:off x="5133975" y="2209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4592" name="Rectangle 15"/>
          <p:cNvSpPr>
            <a:spLocks noChangeArrowheads="1"/>
          </p:cNvSpPr>
          <p:nvPr/>
        </p:nvSpPr>
        <p:spPr bwMode="auto">
          <a:xfrm>
            <a:off x="4713288" y="22098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4593" name="Rectangle 16"/>
          <p:cNvSpPr>
            <a:spLocks noChangeArrowheads="1"/>
          </p:cNvSpPr>
          <p:nvPr/>
        </p:nvSpPr>
        <p:spPr bwMode="auto">
          <a:xfrm>
            <a:off x="3024188" y="2209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4594" name="Rectangle 17"/>
          <p:cNvSpPr>
            <a:spLocks noChangeArrowheads="1"/>
          </p:cNvSpPr>
          <p:nvPr/>
        </p:nvSpPr>
        <p:spPr bwMode="auto">
          <a:xfrm>
            <a:off x="3868738" y="2209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4595" name="Rectangle 18"/>
          <p:cNvSpPr>
            <a:spLocks noChangeArrowheads="1"/>
          </p:cNvSpPr>
          <p:nvPr/>
        </p:nvSpPr>
        <p:spPr bwMode="auto">
          <a:xfrm>
            <a:off x="6753225" y="2209800"/>
            <a:ext cx="420688"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4</a:t>
            </a:r>
            <a:endParaRPr lang="en-AU" b="0" dirty="0">
              <a:latin typeface="Courier" charset="0"/>
            </a:endParaRPr>
          </a:p>
        </p:txBody>
      </p:sp>
      <p:cxnSp>
        <p:nvCxnSpPr>
          <p:cNvPr id="24596" name="AutoShape 19"/>
          <p:cNvCxnSpPr>
            <a:cxnSpLocks noChangeShapeType="1"/>
            <a:stCxn id="24591" idx="3"/>
          </p:cNvCxnSpPr>
          <p:nvPr/>
        </p:nvCxnSpPr>
        <p:spPr bwMode="auto">
          <a:xfrm>
            <a:off x="5556250" y="2438400"/>
            <a:ext cx="4572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4597" name="Rectangle 20"/>
          <p:cNvSpPr>
            <a:spLocks noChangeArrowheads="1"/>
          </p:cNvSpPr>
          <p:nvPr/>
        </p:nvSpPr>
        <p:spPr bwMode="auto">
          <a:xfrm>
            <a:off x="3446463" y="2819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4598" name="Rectangle 21"/>
          <p:cNvSpPr>
            <a:spLocks noChangeArrowheads="1"/>
          </p:cNvSpPr>
          <p:nvPr/>
        </p:nvSpPr>
        <p:spPr bwMode="auto">
          <a:xfrm>
            <a:off x="4291013" y="2819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4599" name="Rectangle 22"/>
          <p:cNvSpPr>
            <a:spLocks noChangeArrowheads="1"/>
          </p:cNvSpPr>
          <p:nvPr/>
        </p:nvSpPr>
        <p:spPr bwMode="auto">
          <a:xfrm>
            <a:off x="2601913" y="2819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4600" name="Rectangle 23"/>
          <p:cNvSpPr>
            <a:spLocks noChangeArrowheads="1"/>
          </p:cNvSpPr>
          <p:nvPr/>
        </p:nvSpPr>
        <p:spPr bwMode="auto">
          <a:xfrm>
            <a:off x="5556250" y="2819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4601" name="Rectangle 24"/>
          <p:cNvSpPr>
            <a:spLocks noChangeArrowheads="1"/>
          </p:cNvSpPr>
          <p:nvPr/>
        </p:nvSpPr>
        <p:spPr bwMode="auto">
          <a:xfrm>
            <a:off x="4713288" y="28194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4602" name="Rectangle 25"/>
          <p:cNvSpPr>
            <a:spLocks noChangeArrowheads="1"/>
          </p:cNvSpPr>
          <p:nvPr/>
        </p:nvSpPr>
        <p:spPr bwMode="auto">
          <a:xfrm>
            <a:off x="3024188" y="2819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4603" name="Rectangle 26"/>
          <p:cNvSpPr>
            <a:spLocks noChangeArrowheads="1"/>
          </p:cNvSpPr>
          <p:nvPr/>
        </p:nvSpPr>
        <p:spPr bwMode="auto">
          <a:xfrm>
            <a:off x="3868738" y="28194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4604" name="Rectangle 27"/>
          <p:cNvSpPr>
            <a:spLocks noChangeArrowheads="1"/>
          </p:cNvSpPr>
          <p:nvPr/>
        </p:nvSpPr>
        <p:spPr bwMode="auto">
          <a:xfrm>
            <a:off x="6753225" y="2819400"/>
            <a:ext cx="420688"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4</a:t>
            </a:r>
            <a:endParaRPr lang="en-AU" b="0" dirty="0">
              <a:latin typeface="Courier" charset="0"/>
            </a:endParaRPr>
          </a:p>
        </p:txBody>
      </p:sp>
      <p:cxnSp>
        <p:nvCxnSpPr>
          <p:cNvPr id="24605" name="AutoShape 28"/>
          <p:cNvCxnSpPr>
            <a:cxnSpLocks noChangeShapeType="1"/>
            <a:stCxn id="24601" idx="3"/>
            <a:endCxn id="24600" idx="1"/>
          </p:cNvCxnSpPr>
          <p:nvPr/>
        </p:nvCxnSpPr>
        <p:spPr bwMode="auto">
          <a:xfrm>
            <a:off x="5133975" y="3048000"/>
            <a:ext cx="42227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4606" name="Rectangle 29"/>
          <p:cNvSpPr>
            <a:spLocks noChangeArrowheads="1"/>
          </p:cNvSpPr>
          <p:nvPr/>
        </p:nvSpPr>
        <p:spPr bwMode="auto">
          <a:xfrm>
            <a:off x="3446463" y="3429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4607" name="Rectangle 30"/>
          <p:cNvSpPr>
            <a:spLocks noChangeArrowheads="1"/>
          </p:cNvSpPr>
          <p:nvPr/>
        </p:nvSpPr>
        <p:spPr bwMode="auto">
          <a:xfrm>
            <a:off x="4291013" y="3429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4608" name="Rectangle 31"/>
          <p:cNvSpPr>
            <a:spLocks noChangeArrowheads="1"/>
          </p:cNvSpPr>
          <p:nvPr/>
        </p:nvSpPr>
        <p:spPr bwMode="auto">
          <a:xfrm>
            <a:off x="2601913" y="3429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4609" name="Rectangle 32"/>
          <p:cNvSpPr>
            <a:spLocks noChangeArrowheads="1"/>
          </p:cNvSpPr>
          <p:nvPr/>
        </p:nvSpPr>
        <p:spPr bwMode="auto">
          <a:xfrm>
            <a:off x="5556250" y="3429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4610" name="Rectangle 33"/>
          <p:cNvSpPr>
            <a:spLocks noChangeArrowheads="1"/>
          </p:cNvSpPr>
          <p:nvPr/>
        </p:nvSpPr>
        <p:spPr bwMode="auto">
          <a:xfrm>
            <a:off x="5133975" y="3429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4611" name="Rectangle 34"/>
          <p:cNvSpPr>
            <a:spLocks noChangeArrowheads="1"/>
          </p:cNvSpPr>
          <p:nvPr/>
        </p:nvSpPr>
        <p:spPr bwMode="auto">
          <a:xfrm>
            <a:off x="3024188" y="3429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4612" name="Rectangle 35"/>
          <p:cNvSpPr>
            <a:spLocks noChangeArrowheads="1"/>
          </p:cNvSpPr>
          <p:nvPr/>
        </p:nvSpPr>
        <p:spPr bwMode="auto">
          <a:xfrm>
            <a:off x="3868738" y="34290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4613" name="Rectangle 36"/>
          <p:cNvSpPr>
            <a:spLocks noChangeArrowheads="1"/>
          </p:cNvSpPr>
          <p:nvPr/>
        </p:nvSpPr>
        <p:spPr bwMode="auto">
          <a:xfrm>
            <a:off x="6753225" y="3429000"/>
            <a:ext cx="420688"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4</a:t>
            </a:r>
            <a:endParaRPr lang="en-AU" b="0" dirty="0">
              <a:latin typeface="Courier" charset="0"/>
            </a:endParaRPr>
          </a:p>
        </p:txBody>
      </p:sp>
      <p:cxnSp>
        <p:nvCxnSpPr>
          <p:cNvPr id="24614" name="AutoShape 37"/>
          <p:cNvCxnSpPr>
            <a:cxnSpLocks noChangeShapeType="1"/>
            <a:stCxn id="24607" idx="3"/>
            <a:endCxn id="24610" idx="1"/>
          </p:cNvCxnSpPr>
          <p:nvPr/>
        </p:nvCxnSpPr>
        <p:spPr bwMode="auto">
          <a:xfrm>
            <a:off x="4713288" y="3657600"/>
            <a:ext cx="42068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4615" name="Rectangle 38"/>
          <p:cNvSpPr>
            <a:spLocks noChangeArrowheads="1"/>
          </p:cNvSpPr>
          <p:nvPr/>
        </p:nvSpPr>
        <p:spPr bwMode="auto">
          <a:xfrm>
            <a:off x="3446463" y="4038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4616" name="Rectangle 39"/>
          <p:cNvSpPr>
            <a:spLocks noChangeArrowheads="1"/>
          </p:cNvSpPr>
          <p:nvPr/>
        </p:nvSpPr>
        <p:spPr bwMode="auto">
          <a:xfrm>
            <a:off x="4713288" y="40386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4617" name="Rectangle 40"/>
          <p:cNvSpPr>
            <a:spLocks noChangeArrowheads="1"/>
          </p:cNvSpPr>
          <p:nvPr/>
        </p:nvSpPr>
        <p:spPr bwMode="auto">
          <a:xfrm>
            <a:off x="2601913" y="4038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4618" name="Rectangle 41"/>
          <p:cNvSpPr>
            <a:spLocks noChangeArrowheads="1"/>
          </p:cNvSpPr>
          <p:nvPr/>
        </p:nvSpPr>
        <p:spPr bwMode="auto">
          <a:xfrm>
            <a:off x="5556250" y="4038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4619" name="Rectangle 42"/>
          <p:cNvSpPr>
            <a:spLocks noChangeArrowheads="1"/>
          </p:cNvSpPr>
          <p:nvPr/>
        </p:nvSpPr>
        <p:spPr bwMode="auto">
          <a:xfrm>
            <a:off x="5133975" y="4038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4620" name="Rectangle 43"/>
          <p:cNvSpPr>
            <a:spLocks noChangeArrowheads="1"/>
          </p:cNvSpPr>
          <p:nvPr/>
        </p:nvSpPr>
        <p:spPr bwMode="auto">
          <a:xfrm>
            <a:off x="3024188" y="4038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4621" name="Rectangle 44"/>
          <p:cNvSpPr>
            <a:spLocks noChangeArrowheads="1"/>
          </p:cNvSpPr>
          <p:nvPr/>
        </p:nvSpPr>
        <p:spPr bwMode="auto">
          <a:xfrm>
            <a:off x="3868738" y="4038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4622" name="Rectangle 45"/>
          <p:cNvSpPr>
            <a:spLocks noChangeArrowheads="1"/>
          </p:cNvSpPr>
          <p:nvPr/>
        </p:nvSpPr>
        <p:spPr bwMode="auto">
          <a:xfrm>
            <a:off x="6753225" y="4038600"/>
            <a:ext cx="420688"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4</a:t>
            </a:r>
            <a:endParaRPr lang="en-AU" b="0" dirty="0">
              <a:latin typeface="Courier" charset="0"/>
            </a:endParaRPr>
          </a:p>
        </p:txBody>
      </p:sp>
      <p:cxnSp>
        <p:nvCxnSpPr>
          <p:cNvPr id="24623" name="AutoShape 46"/>
          <p:cNvCxnSpPr>
            <a:cxnSpLocks noChangeShapeType="1"/>
            <a:stCxn id="24621" idx="3"/>
            <a:endCxn id="24616" idx="1"/>
          </p:cNvCxnSpPr>
          <p:nvPr/>
        </p:nvCxnSpPr>
        <p:spPr bwMode="auto">
          <a:xfrm>
            <a:off x="4291013" y="4267200"/>
            <a:ext cx="42227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4624" name="Rectangle 47"/>
          <p:cNvSpPr>
            <a:spLocks noChangeArrowheads="1"/>
          </p:cNvSpPr>
          <p:nvPr/>
        </p:nvSpPr>
        <p:spPr bwMode="auto">
          <a:xfrm>
            <a:off x="3446463" y="4648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4625" name="Rectangle 48"/>
          <p:cNvSpPr>
            <a:spLocks noChangeArrowheads="1"/>
          </p:cNvSpPr>
          <p:nvPr/>
        </p:nvSpPr>
        <p:spPr bwMode="auto">
          <a:xfrm>
            <a:off x="4713288" y="46482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4626" name="Rectangle 49"/>
          <p:cNvSpPr>
            <a:spLocks noChangeArrowheads="1"/>
          </p:cNvSpPr>
          <p:nvPr/>
        </p:nvSpPr>
        <p:spPr bwMode="auto">
          <a:xfrm>
            <a:off x="2601913" y="4648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4627" name="Rectangle 50"/>
          <p:cNvSpPr>
            <a:spLocks noChangeArrowheads="1"/>
          </p:cNvSpPr>
          <p:nvPr/>
        </p:nvSpPr>
        <p:spPr bwMode="auto">
          <a:xfrm>
            <a:off x="5556250" y="4648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4628" name="Rectangle 51"/>
          <p:cNvSpPr>
            <a:spLocks noChangeArrowheads="1"/>
          </p:cNvSpPr>
          <p:nvPr/>
        </p:nvSpPr>
        <p:spPr bwMode="auto">
          <a:xfrm>
            <a:off x="5133975" y="4648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4629" name="Rectangle 52"/>
          <p:cNvSpPr>
            <a:spLocks noChangeArrowheads="1"/>
          </p:cNvSpPr>
          <p:nvPr/>
        </p:nvSpPr>
        <p:spPr bwMode="auto">
          <a:xfrm>
            <a:off x="3024188" y="4648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4630" name="Rectangle 53"/>
          <p:cNvSpPr>
            <a:spLocks noChangeArrowheads="1"/>
          </p:cNvSpPr>
          <p:nvPr/>
        </p:nvSpPr>
        <p:spPr bwMode="auto">
          <a:xfrm>
            <a:off x="4291013" y="46482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4631" name="Rectangle 54"/>
          <p:cNvSpPr>
            <a:spLocks noChangeArrowheads="1"/>
          </p:cNvSpPr>
          <p:nvPr/>
        </p:nvSpPr>
        <p:spPr bwMode="auto">
          <a:xfrm>
            <a:off x="6753225" y="4648200"/>
            <a:ext cx="420688"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4</a:t>
            </a:r>
            <a:endParaRPr lang="en-AU" b="0" dirty="0">
              <a:latin typeface="Courier" charset="0"/>
            </a:endParaRPr>
          </a:p>
        </p:txBody>
      </p:sp>
      <p:cxnSp>
        <p:nvCxnSpPr>
          <p:cNvPr id="24632" name="AutoShape 55"/>
          <p:cNvCxnSpPr>
            <a:cxnSpLocks noChangeShapeType="1"/>
            <a:stCxn id="24624" idx="3"/>
            <a:endCxn id="24630" idx="1"/>
          </p:cNvCxnSpPr>
          <p:nvPr/>
        </p:nvCxnSpPr>
        <p:spPr bwMode="auto">
          <a:xfrm>
            <a:off x="3868738" y="4876800"/>
            <a:ext cx="42227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4633" name="Rectangle 56"/>
          <p:cNvSpPr>
            <a:spLocks noChangeArrowheads="1"/>
          </p:cNvSpPr>
          <p:nvPr/>
        </p:nvSpPr>
        <p:spPr bwMode="auto">
          <a:xfrm>
            <a:off x="3868738" y="5257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4634" name="Rectangle 57"/>
          <p:cNvSpPr>
            <a:spLocks noChangeArrowheads="1"/>
          </p:cNvSpPr>
          <p:nvPr/>
        </p:nvSpPr>
        <p:spPr bwMode="auto">
          <a:xfrm>
            <a:off x="4713288" y="52578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4635" name="Rectangle 58"/>
          <p:cNvSpPr>
            <a:spLocks noChangeArrowheads="1"/>
          </p:cNvSpPr>
          <p:nvPr/>
        </p:nvSpPr>
        <p:spPr bwMode="auto">
          <a:xfrm>
            <a:off x="2601913" y="5257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4636" name="Rectangle 59"/>
          <p:cNvSpPr>
            <a:spLocks noChangeArrowheads="1"/>
          </p:cNvSpPr>
          <p:nvPr/>
        </p:nvSpPr>
        <p:spPr bwMode="auto">
          <a:xfrm>
            <a:off x="5556250" y="5257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4637" name="Rectangle 60"/>
          <p:cNvSpPr>
            <a:spLocks noChangeArrowheads="1"/>
          </p:cNvSpPr>
          <p:nvPr/>
        </p:nvSpPr>
        <p:spPr bwMode="auto">
          <a:xfrm>
            <a:off x="5133975" y="5257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4638" name="Rectangle 61"/>
          <p:cNvSpPr>
            <a:spLocks noChangeArrowheads="1"/>
          </p:cNvSpPr>
          <p:nvPr/>
        </p:nvSpPr>
        <p:spPr bwMode="auto">
          <a:xfrm>
            <a:off x="3024188" y="5257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4639" name="Rectangle 62"/>
          <p:cNvSpPr>
            <a:spLocks noChangeArrowheads="1"/>
          </p:cNvSpPr>
          <p:nvPr/>
        </p:nvSpPr>
        <p:spPr bwMode="auto">
          <a:xfrm>
            <a:off x="4291013" y="52578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4640" name="Rectangle 63"/>
          <p:cNvSpPr>
            <a:spLocks noChangeArrowheads="1"/>
          </p:cNvSpPr>
          <p:nvPr/>
        </p:nvSpPr>
        <p:spPr bwMode="auto">
          <a:xfrm>
            <a:off x="6753225" y="5257800"/>
            <a:ext cx="420688"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4</a:t>
            </a:r>
            <a:endParaRPr lang="en-AU" b="0" dirty="0">
              <a:latin typeface="Courier" charset="0"/>
            </a:endParaRPr>
          </a:p>
        </p:txBody>
      </p:sp>
      <p:sp>
        <p:nvSpPr>
          <p:cNvPr id="24641" name="Rectangle 64"/>
          <p:cNvSpPr>
            <a:spLocks noChangeArrowheads="1"/>
          </p:cNvSpPr>
          <p:nvPr/>
        </p:nvSpPr>
        <p:spPr bwMode="auto">
          <a:xfrm>
            <a:off x="3868738" y="5943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6</a:t>
            </a:r>
            <a:endParaRPr lang="en-AU" b="0" dirty="0">
              <a:latin typeface="Courier" charset="0"/>
            </a:endParaRPr>
          </a:p>
        </p:txBody>
      </p:sp>
      <p:sp>
        <p:nvSpPr>
          <p:cNvPr id="24642" name="Rectangle 65"/>
          <p:cNvSpPr>
            <a:spLocks noChangeArrowheads="1"/>
          </p:cNvSpPr>
          <p:nvPr/>
        </p:nvSpPr>
        <p:spPr bwMode="auto">
          <a:xfrm>
            <a:off x="4713288" y="5943600"/>
            <a:ext cx="42068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8</a:t>
            </a:r>
            <a:endParaRPr lang="en-AU" b="0" dirty="0">
              <a:latin typeface="Courier" charset="0"/>
            </a:endParaRPr>
          </a:p>
        </p:txBody>
      </p:sp>
      <p:sp>
        <p:nvSpPr>
          <p:cNvPr id="24643" name="Rectangle 66"/>
          <p:cNvSpPr>
            <a:spLocks noChangeArrowheads="1"/>
          </p:cNvSpPr>
          <p:nvPr/>
        </p:nvSpPr>
        <p:spPr bwMode="auto">
          <a:xfrm>
            <a:off x="2601913" y="5943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a:t>
            </a:r>
            <a:endParaRPr lang="en-AU" b="0" dirty="0">
              <a:latin typeface="Courier" charset="0"/>
            </a:endParaRPr>
          </a:p>
        </p:txBody>
      </p:sp>
      <p:sp>
        <p:nvSpPr>
          <p:cNvPr id="24644" name="Rectangle 67"/>
          <p:cNvSpPr>
            <a:spLocks noChangeArrowheads="1"/>
          </p:cNvSpPr>
          <p:nvPr/>
        </p:nvSpPr>
        <p:spPr bwMode="auto">
          <a:xfrm>
            <a:off x="5556250" y="5943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15</a:t>
            </a:r>
            <a:endParaRPr lang="en-AU" b="0" dirty="0">
              <a:latin typeface="Courier" charset="0"/>
            </a:endParaRPr>
          </a:p>
        </p:txBody>
      </p:sp>
      <p:sp>
        <p:nvSpPr>
          <p:cNvPr id="24645" name="Rectangle 68"/>
          <p:cNvSpPr>
            <a:spLocks noChangeArrowheads="1"/>
          </p:cNvSpPr>
          <p:nvPr/>
        </p:nvSpPr>
        <p:spPr bwMode="auto">
          <a:xfrm>
            <a:off x="5133975" y="5943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12</a:t>
            </a:r>
            <a:endParaRPr lang="en-AU" b="0" dirty="0">
              <a:latin typeface="Courier" charset="0"/>
            </a:endParaRPr>
          </a:p>
        </p:txBody>
      </p:sp>
      <p:sp>
        <p:nvSpPr>
          <p:cNvPr id="24646" name="Rectangle 69"/>
          <p:cNvSpPr>
            <a:spLocks noChangeArrowheads="1"/>
          </p:cNvSpPr>
          <p:nvPr/>
        </p:nvSpPr>
        <p:spPr bwMode="auto">
          <a:xfrm>
            <a:off x="3024188" y="5943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2</a:t>
            </a:r>
            <a:endParaRPr lang="en-AU" b="0" dirty="0">
              <a:latin typeface="Courier" charset="0"/>
            </a:endParaRPr>
          </a:p>
        </p:txBody>
      </p:sp>
      <p:sp>
        <p:nvSpPr>
          <p:cNvPr id="24647" name="Rectangle 70"/>
          <p:cNvSpPr>
            <a:spLocks noChangeArrowheads="1"/>
          </p:cNvSpPr>
          <p:nvPr/>
        </p:nvSpPr>
        <p:spPr bwMode="auto">
          <a:xfrm>
            <a:off x="4291013" y="5943600"/>
            <a:ext cx="42227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buFontTx/>
              <a:buNone/>
            </a:pPr>
            <a:r>
              <a:rPr lang="en-US" b="0" dirty="0">
                <a:latin typeface="Courier" charset="0"/>
              </a:rPr>
              <a:t>7</a:t>
            </a:r>
            <a:endParaRPr lang="en-AU" b="0" dirty="0">
              <a:latin typeface="Courier" charset="0"/>
            </a:endParaRPr>
          </a:p>
        </p:txBody>
      </p:sp>
      <p:sp>
        <p:nvSpPr>
          <p:cNvPr id="24648" name="Rectangle 71"/>
          <p:cNvSpPr>
            <a:spLocks noChangeArrowheads="1"/>
          </p:cNvSpPr>
          <p:nvPr/>
        </p:nvSpPr>
        <p:spPr bwMode="auto">
          <a:xfrm>
            <a:off x="3446463" y="5943600"/>
            <a:ext cx="422275" cy="457200"/>
          </a:xfrm>
          <a:prstGeom prst="rect">
            <a:avLst/>
          </a:prstGeom>
          <a:solidFill>
            <a:srgbClr val="FFCC99"/>
          </a:solidFill>
          <a:ln w="9525">
            <a:solidFill>
              <a:schemeClr val="tx1"/>
            </a:solidFill>
            <a:miter lim="800000"/>
            <a:headEnd/>
            <a:tailEnd/>
          </a:ln>
        </p:spPr>
        <p:txBody>
          <a:bodyPr wrap="none" anchor="ctr"/>
          <a:lstStyle/>
          <a:p>
            <a:pPr>
              <a:buFontTx/>
              <a:buNone/>
            </a:pPr>
            <a:r>
              <a:rPr lang="en-US" b="0" dirty="0">
                <a:latin typeface="Courier" charset="0"/>
              </a:rPr>
              <a:t>4</a:t>
            </a:r>
            <a:endParaRPr lang="en-AU" b="0" dirty="0">
              <a:latin typeface="Courier" charset="0"/>
            </a:endParaRPr>
          </a:p>
        </p:txBody>
      </p:sp>
      <p:cxnSp>
        <p:nvCxnSpPr>
          <p:cNvPr id="24649" name="AutoShape 72"/>
          <p:cNvCxnSpPr>
            <a:cxnSpLocks noChangeShapeType="1"/>
            <a:stCxn id="24640" idx="2"/>
            <a:endCxn id="24648" idx="0"/>
          </p:cNvCxnSpPr>
          <p:nvPr/>
        </p:nvCxnSpPr>
        <p:spPr bwMode="auto">
          <a:xfrm rot="5400000">
            <a:off x="5196682" y="4175918"/>
            <a:ext cx="228600" cy="3306763"/>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8587484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7911CF57-1389-BD47-BB11-B035BC665551}" type="slidenum">
              <a:rPr lang="en-AU" sz="1400"/>
              <a:pPr/>
              <a:t>37</a:t>
            </a:fld>
            <a:endParaRPr lang="en-AU" sz="1400" dirty="0"/>
          </a:p>
        </p:txBody>
      </p:sp>
      <p:sp>
        <p:nvSpPr>
          <p:cNvPr id="25603" name="Rectangle 2"/>
          <p:cNvSpPr>
            <a:spLocks noGrp="1" noChangeArrowheads="1"/>
          </p:cNvSpPr>
          <p:nvPr>
            <p:ph type="title"/>
          </p:nvPr>
        </p:nvSpPr>
        <p:spPr/>
        <p:txBody>
          <a:bodyPr/>
          <a:lstStyle/>
          <a:p>
            <a:r>
              <a:rPr lang="en-US" dirty="0">
                <a:latin typeface="Times New Roman" charset="0"/>
              </a:rPr>
              <a:t>Code for </a:t>
            </a:r>
            <a:r>
              <a:rPr lang="en-US" dirty="0" smtClean="0">
                <a:latin typeface="Times New Roman" charset="0"/>
              </a:rPr>
              <a:t>insertionSort</a:t>
            </a:r>
            <a:endParaRPr lang="en-AU" dirty="0">
              <a:latin typeface="Times New Roman" charset="0"/>
            </a:endParaRPr>
          </a:p>
        </p:txBody>
      </p:sp>
      <p:sp>
        <p:nvSpPr>
          <p:cNvPr id="25604" name="Text Box 3"/>
          <p:cNvSpPr txBox="1">
            <a:spLocks noChangeArrowheads="1"/>
          </p:cNvSpPr>
          <p:nvPr/>
        </p:nvSpPr>
        <p:spPr bwMode="auto">
          <a:xfrm>
            <a:off x="914400" y="1752600"/>
            <a:ext cx="7807325" cy="418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AU" sz="1400" b="0" dirty="0">
                <a:latin typeface="Courier" charset="0"/>
              </a:rPr>
              <a:t>public static void insertionSort(int[] a) </a:t>
            </a:r>
            <a:r>
              <a:rPr lang="en-AU" sz="1400" b="0" dirty="0" smtClean="0">
                <a:latin typeface="Courier" charset="0"/>
              </a:rPr>
              <a:t>{</a:t>
            </a:r>
            <a:r>
              <a:rPr lang="en-AU" sz="1400" b="0" dirty="0">
                <a:latin typeface="Courier" charset="0"/>
              </a:rPr>
              <a:t>	</a:t>
            </a:r>
          </a:p>
          <a:p>
            <a:pPr algn="l">
              <a:spcBef>
                <a:spcPct val="50000"/>
              </a:spcBef>
              <a:buFontTx/>
              <a:buNone/>
            </a:pPr>
            <a:r>
              <a:rPr lang="en-US" sz="1400" b="0" dirty="0">
                <a:latin typeface="Courier" charset="0"/>
              </a:rPr>
              <a:t>  </a:t>
            </a:r>
            <a:r>
              <a:rPr lang="en-AU" sz="1400" b="0" dirty="0">
                <a:latin typeface="Courier" charset="0"/>
              </a:rPr>
              <a:t>for (int </a:t>
            </a:r>
            <a:r>
              <a:rPr lang="en-AU" sz="1400" b="0" dirty="0" smtClean="0">
                <a:latin typeface="Courier" charset="0"/>
              </a:rPr>
              <a:t>pass = 1; pass &lt; a.length; pass</a:t>
            </a:r>
            <a:r>
              <a:rPr lang="en-AU" sz="1400" b="0" dirty="0">
                <a:latin typeface="Courier" charset="0"/>
              </a:rPr>
              <a:t>++) </a:t>
            </a:r>
            <a:r>
              <a:rPr lang="en-AU" sz="1400" b="0" dirty="0" smtClean="0">
                <a:latin typeface="Courier" charset="0"/>
              </a:rPr>
              <a:t>{</a:t>
            </a:r>
            <a:r>
              <a:rPr lang="en-AU" sz="1400" b="0" dirty="0">
                <a:latin typeface="Courier" charset="0"/>
              </a:rPr>
              <a:t>	</a:t>
            </a:r>
          </a:p>
          <a:p>
            <a:pPr algn="l">
              <a:spcBef>
                <a:spcPct val="50000"/>
              </a:spcBef>
              <a:buFontTx/>
              <a:buNone/>
            </a:pPr>
            <a:r>
              <a:rPr lang="en-US" sz="1400" b="0" dirty="0">
                <a:latin typeface="Courier" charset="0"/>
              </a:rPr>
              <a:t>    </a:t>
            </a:r>
            <a:r>
              <a:rPr lang="en-AU" sz="1400" b="0" dirty="0">
                <a:latin typeface="Courier" charset="0"/>
              </a:rPr>
              <a:t>int tmp = a[pass]</a:t>
            </a:r>
            <a:r>
              <a:rPr lang="en-AU" sz="1400" b="0" dirty="0" smtClean="0">
                <a:latin typeface="Courier" charset="0"/>
              </a:rPr>
              <a:t>; // new element to insert</a:t>
            </a:r>
            <a:endParaRPr lang="en-AU" sz="1400" b="0" dirty="0">
              <a:latin typeface="Courier" charset="0"/>
            </a:endParaRPr>
          </a:p>
          <a:p>
            <a:pPr algn="l">
              <a:spcBef>
                <a:spcPct val="50000"/>
              </a:spcBef>
              <a:buFontTx/>
              <a:buNone/>
            </a:pPr>
            <a:r>
              <a:rPr lang="en-US" sz="1400" b="0" dirty="0">
                <a:latin typeface="Courier" charset="0"/>
              </a:rPr>
              <a:t>    </a:t>
            </a:r>
            <a:r>
              <a:rPr lang="en-AU" sz="1400" b="0" dirty="0">
                <a:latin typeface="Courier" charset="0"/>
              </a:rPr>
              <a:t>int pos = </a:t>
            </a:r>
            <a:r>
              <a:rPr lang="en-AU" sz="1400" b="0" dirty="0" smtClean="0">
                <a:latin typeface="Courier" charset="0"/>
              </a:rPr>
              <a:t>pass - 1;  </a:t>
            </a:r>
            <a:endParaRPr lang="en-AU" sz="1400" b="0" dirty="0">
              <a:latin typeface="Courier" charset="0"/>
            </a:endParaRPr>
          </a:p>
          <a:p>
            <a:pPr algn="l">
              <a:spcBef>
                <a:spcPct val="50000"/>
              </a:spcBef>
              <a:buFontTx/>
              <a:buNone/>
            </a:pPr>
            <a:r>
              <a:rPr lang="en-AU" sz="1400" b="0" dirty="0" smtClean="0">
                <a:latin typeface="Courier" charset="0"/>
              </a:rPr>
              <a:t>    // move out-of-order elements up to make space</a:t>
            </a:r>
            <a:endParaRPr lang="en-AU" sz="1400" b="0" dirty="0">
              <a:latin typeface="Courier" charset="0"/>
            </a:endParaRPr>
          </a:p>
          <a:p>
            <a:pPr algn="l">
              <a:spcBef>
                <a:spcPct val="50000"/>
              </a:spcBef>
              <a:buFontTx/>
              <a:buNone/>
            </a:pPr>
            <a:r>
              <a:rPr lang="en-US" sz="1400" b="0" dirty="0">
                <a:latin typeface="Courier" charset="0"/>
              </a:rPr>
              <a:t>    </a:t>
            </a:r>
            <a:r>
              <a:rPr lang="en-AU" sz="1400" b="0" dirty="0">
                <a:latin typeface="Courier" charset="0"/>
              </a:rPr>
              <a:t>while (pos &gt;= 0 &amp;&amp; a[pos] &gt; tmp) </a:t>
            </a:r>
            <a:r>
              <a:rPr lang="en-AU" sz="1400" b="0" dirty="0" smtClean="0">
                <a:latin typeface="Courier" charset="0"/>
              </a:rPr>
              <a:t>{</a:t>
            </a:r>
            <a:endParaRPr lang="en-AU" sz="1400" b="0" dirty="0">
              <a:latin typeface="Courier" charset="0"/>
            </a:endParaRPr>
          </a:p>
          <a:p>
            <a:pPr algn="l">
              <a:spcBef>
                <a:spcPct val="50000"/>
              </a:spcBef>
              <a:buFontTx/>
              <a:buNone/>
            </a:pPr>
            <a:r>
              <a:rPr lang="en-US" sz="1400" b="0" dirty="0">
                <a:latin typeface="Courier" charset="0"/>
              </a:rPr>
              <a:t>      </a:t>
            </a:r>
            <a:r>
              <a:rPr lang="en-AU" sz="1400" b="0" dirty="0">
                <a:latin typeface="Courier" charset="0"/>
              </a:rPr>
              <a:t>a[pos+1] = a[pos];</a:t>
            </a:r>
          </a:p>
          <a:p>
            <a:pPr algn="l">
              <a:spcBef>
                <a:spcPct val="50000"/>
              </a:spcBef>
              <a:buFontTx/>
              <a:buNone/>
            </a:pPr>
            <a:r>
              <a:rPr lang="en-US" sz="1400" b="0" dirty="0">
                <a:latin typeface="Courier" charset="0"/>
              </a:rPr>
              <a:t>      </a:t>
            </a:r>
            <a:r>
              <a:rPr lang="en-AU" sz="1400" b="0" dirty="0">
                <a:latin typeface="Courier" charset="0"/>
              </a:rPr>
              <a:t>pos--;</a:t>
            </a:r>
          </a:p>
          <a:p>
            <a:pPr algn="l">
              <a:spcBef>
                <a:spcPct val="50000"/>
              </a:spcBef>
              <a:buFontTx/>
              <a:buNone/>
            </a:pPr>
            <a:r>
              <a:rPr lang="en-US" sz="1400" b="0" dirty="0">
                <a:latin typeface="Courier" charset="0"/>
              </a:rPr>
              <a:t>    </a:t>
            </a:r>
            <a:r>
              <a:rPr lang="en-AU" sz="1400" b="0" dirty="0">
                <a:latin typeface="Courier" charset="0"/>
              </a:rPr>
              <a:t>}</a:t>
            </a:r>
          </a:p>
          <a:p>
            <a:pPr algn="l">
              <a:spcBef>
                <a:spcPct val="50000"/>
              </a:spcBef>
              <a:buFontTx/>
              <a:buNone/>
            </a:pPr>
            <a:r>
              <a:rPr lang="en-AU" sz="1400" b="0" dirty="0">
                <a:latin typeface="Courier" charset="0"/>
              </a:rPr>
              <a:t>	</a:t>
            </a:r>
            <a:r>
              <a:rPr lang="en-AU" sz="1400" b="0" dirty="0" smtClean="0">
                <a:latin typeface="Courier" charset="0"/>
              </a:rPr>
              <a:t>// insert the new element in the right place</a:t>
            </a:r>
            <a:r>
              <a:rPr lang="en-AU" sz="1400" b="0" dirty="0">
                <a:latin typeface="Courier" charset="0"/>
              </a:rPr>
              <a:t>		</a:t>
            </a:r>
          </a:p>
          <a:p>
            <a:pPr algn="l">
              <a:spcBef>
                <a:spcPct val="50000"/>
              </a:spcBef>
              <a:buFontTx/>
              <a:buNone/>
            </a:pPr>
            <a:r>
              <a:rPr lang="en-US" sz="1400" b="0" dirty="0">
                <a:latin typeface="Courier" charset="0"/>
              </a:rPr>
              <a:t>    </a:t>
            </a:r>
            <a:r>
              <a:rPr lang="en-AU" sz="1400" b="0" dirty="0">
                <a:latin typeface="Courier" charset="0"/>
              </a:rPr>
              <a:t>a[pos+1] = tmp;</a:t>
            </a:r>
          </a:p>
          <a:p>
            <a:pPr algn="l">
              <a:spcBef>
                <a:spcPct val="50000"/>
              </a:spcBef>
              <a:buFontTx/>
              <a:buNone/>
            </a:pPr>
            <a:r>
              <a:rPr lang="en-US" sz="1400" b="0" dirty="0">
                <a:latin typeface="Courier" charset="0"/>
              </a:rPr>
              <a:t>  </a:t>
            </a:r>
            <a:r>
              <a:rPr lang="en-AU" sz="1400" b="0" dirty="0" smtClean="0">
                <a:latin typeface="Courier" charset="0"/>
              </a:rPr>
              <a:t>}</a:t>
            </a:r>
            <a:endParaRPr lang="en-US" sz="1400" b="0" dirty="0">
              <a:latin typeface="Courier" charset="0"/>
            </a:endParaRPr>
          </a:p>
          <a:p>
            <a:pPr algn="l">
              <a:spcBef>
                <a:spcPct val="50000"/>
              </a:spcBef>
              <a:buFontTx/>
              <a:buNone/>
            </a:pPr>
            <a:r>
              <a:rPr lang="en-AU" sz="1400" b="0" dirty="0">
                <a:latin typeface="Courier" charset="0"/>
              </a:rPr>
              <a:t>}</a:t>
            </a:r>
          </a:p>
        </p:txBody>
      </p:sp>
    </p:spTree>
    <p:extLst>
      <p:ext uri="{BB962C8B-B14F-4D97-AF65-F5344CB8AC3E}">
        <p14:creationId xmlns:p14="http://schemas.microsoft.com/office/powerpoint/2010/main" val="14825435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ChangeArrowheads="1"/>
          </p:cNvSpPr>
          <p:nvPr/>
        </p:nvSpPr>
        <p:spPr bwMode="auto">
          <a:xfrm>
            <a:off x="1099457" y="2895600"/>
            <a:ext cx="3407229" cy="2587625"/>
          </a:xfrm>
          <a:prstGeom prst="rect">
            <a:avLst/>
          </a:prstGeom>
          <a:solidFill>
            <a:srgbClr val="FFFFCC"/>
          </a:solidFill>
          <a:ln w="12700">
            <a:solidFill>
              <a:schemeClr val="tx1"/>
            </a:solidFill>
            <a:miter lim="800000"/>
            <a:headEnd/>
            <a:tailEnd/>
          </a:ln>
        </p:spPr>
        <p:txBody>
          <a:bodyPr wrap="none" anchor="ctr"/>
          <a:lstStyle/>
          <a:p>
            <a:endParaRPr lang="en-US" dirty="0"/>
          </a:p>
        </p:txBody>
      </p:sp>
      <p:sp>
        <p:nvSpPr>
          <p:cNvPr id="26628" name="Text Box 3"/>
          <p:cNvSpPr txBox="1">
            <a:spLocks noChangeArrowheads="1"/>
          </p:cNvSpPr>
          <p:nvPr/>
        </p:nvSpPr>
        <p:spPr bwMode="auto">
          <a:xfrm>
            <a:off x="773113" y="1524000"/>
            <a:ext cx="7808912" cy="503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AU" sz="1200" b="0" dirty="0">
                <a:latin typeface="Courier" charset="0"/>
              </a:rPr>
              <a:t>public static void insertionSort(int[] a) {	</a:t>
            </a:r>
            <a:endParaRPr lang="en-US" sz="1200" b="0" dirty="0">
              <a:latin typeface="Courier" charset="0"/>
            </a:endParaRPr>
          </a:p>
          <a:p>
            <a:pPr algn="l">
              <a:spcBef>
                <a:spcPct val="50000"/>
              </a:spcBef>
              <a:buFontTx/>
              <a:buNone/>
            </a:pPr>
            <a:endParaRPr lang="en-AU" sz="1200" b="0" dirty="0">
              <a:latin typeface="Courier" charset="0"/>
            </a:endParaRPr>
          </a:p>
          <a:p>
            <a:pPr algn="l">
              <a:spcBef>
                <a:spcPct val="50000"/>
              </a:spcBef>
              <a:buFontTx/>
              <a:buNone/>
            </a:pPr>
            <a:r>
              <a:rPr lang="en-US" sz="1200" b="0" dirty="0">
                <a:latin typeface="Courier" charset="0"/>
              </a:rPr>
              <a:t>  </a:t>
            </a:r>
            <a:r>
              <a:rPr lang="en-AU" sz="2000" b="0" dirty="0">
                <a:latin typeface="Courier" charset="0"/>
              </a:rPr>
              <a:t>for (int </a:t>
            </a:r>
            <a:r>
              <a:rPr lang="en-AU" sz="2000" b="0" dirty="0" smtClean="0">
                <a:latin typeface="Courier" charset="0"/>
              </a:rPr>
              <a:t>pass = 1; pass &lt; a.length; pass</a:t>
            </a:r>
            <a:r>
              <a:rPr lang="en-AU" sz="2000" b="0" dirty="0">
                <a:latin typeface="Courier" charset="0"/>
              </a:rPr>
              <a:t>++) {	</a:t>
            </a:r>
            <a:endParaRPr lang="en-US" sz="2000" b="0" dirty="0">
              <a:latin typeface="Courier" charset="0"/>
            </a:endParaRPr>
          </a:p>
          <a:p>
            <a:pPr algn="l">
              <a:spcBef>
                <a:spcPct val="50000"/>
              </a:spcBef>
              <a:buFontTx/>
              <a:buNone/>
            </a:pPr>
            <a:endParaRPr lang="en-AU" sz="2000" b="0" dirty="0">
              <a:latin typeface="Courier" charset="0"/>
            </a:endParaRPr>
          </a:p>
          <a:p>
            <a:pPr algn="l">
              <a:spcBef>
                <a:spcPct val="50000"/>
              </a:spcBef>
              <a:buFontTx/>
              <a:buNone/>
            </a:pPr>
            <a:r>
              <a:rPr lang="en-US" sz="1200" b="0" dirty="0">
                <a:latin typeface="Courier" charset="0"/>
              </a:rPr>
              <a:t>    </a:t>
            </a:r>
            <a:r>
              <a:rPr lang="en-AU" sz="1200" b="0" dirty="0">
                <a:latin typeface="Courier" charset="0"/>
              </a:rPr>
              <a:t>int tmp = a[pass];</a:t>
            </a:r>
          </a:p>
          <a:p>
            <a:pPr algn="l">
              <a:spcBef>
                <a:spcPct val="50000"/>
              </a:spcBef>
              <a:buFontTx/>
              <a:buNone/>
            </a:pPr>
            <a:r>
              <a:rPr lang="en-US" sz="1200" b="0" dirty="0">
                <a:latin typeface="Courier" charset="0"/>
              </a:rPr>
              <a:t>    </a:t>
            </a:r>
            <a:r>
              <a:rPr lang="en-AU" sz="1200" b="0" dirty="0">
                <a:latin typeface="Courier" charset="0"/>
              </a:rPr>
              <a:t>int pos = pass-1;</a:t>
            </a:r>
          </a:p>
          <a:p>
            <a:pPr algn="l">
              <a:spcBef>
                <a:spcPct val="50000"/>
              </a:spcBef>
              <a:buFontTx/>
              <a:buNone/>
            </a:pPr>
            <a:endParaRPr lang="en-AU" sz="1200" b="0" dirty="0">
              <a:latin typeface="Courier" charset="0"/>
            </a:endParaRPr>
          </a:p>
          <a:p>
            <a:pPr algn="l">
              <a:spcBef>
                <a:spcPct val="50000"/>
              </a:spcBef>
              <a:buFontTx/>
              <a:buNone/>
            </a:pPr>
            <a:r>
              <a:rPr lang="en-US" sz="1200" b="0" dirty="0">
                <a:latin typeface="Courier" charset="0"/>
              </a:rPr>
              <a:t>    </a:t>
            </a:r>
            <a:r>
              <a:rPr lang="en-AU" sz="1200" b="0" dirty="0">
                <a:latin typeface="Courier" charset="0"/>
              </a:rPr>
              <a:t>while (pos &gt;= 0 &amp;&amp; a[pos] &gt; tmp) {</a:t>
            </a:r>
          </a:p>
          <a:p>
            <a:pPr algn="l">
              <a:spcBef>
                <a:spcPct val="50000"/>
              </a:spcBef>
              <a:buFontTx/>
              <a:buNone/>
            </a:pPr>
            <a:r>
              <a:rPr lang="en-US" sz="1200" b="0" dirty="0">
                <a:latin typeface="Courier" charset="0"/>
              </a:rPr>
              <a:t>      </a:t>
            </a:r>
            <a:r>
              <a:rPr lang="en-AU" sz="1200" b="0" dirty="0">
                <a:latin typeface="Courier" charset="0"/>
              </a:rPr>
              <a:t>a[pos+1] = a[pos];</a:t>
            </a:r>
          </a:p>
          <a:p>
            <a:pPr algn="l">
              <a:spcBef>
                <a:spcPct val="50000"/>
              </a:spcBef>
              <a:buFontTx/>
              <a:buNone/>
            </a:pPr>
            <a:r>
              <a:rPr lang="en-US" sz="1200" b="0" dirty="0">
                <a:latin typeface="Courier" charset="0"/>
              </a:rPr>
              <a:t>      </a:t>
            </a:r>
            <a:r>
              <a:rPr lang="en-AU" sz="1200" b="0" dirty="0">
                <a:latin typeface="Courier" charset="0"/>
              </a:rPr>
              <a:t>pos--;</a:t>
            </a:r>
          </a:p>
          <a:p>
            <a:pPr algn="l">
              <a:spcBef>
                <a:spcPct val="50000"/>
              </a:spcBef>
              <a:buFontTx/>
              <a:buNone/>
            </a:pPr>
            <a:r>
              <a:rPr lang="en-US" sz="1200" b="0" dirty="0">
                <a:latin typeface="Courier" charset="0"/>
              </a:rPr>
              <a:t>    </a:t>
            </a:r>
            <a:r>
              <a:rPr lang="en-AU" sz="1200" b="0" dirty="0">
                <a:latin typeface="Courier" charset="0"/>
              </a:rPr>
              <a:t>}</a:t>
            </a:r>
          </a:p>
          <a:p>
            <a:pPr algn="l">
              <a:spcBef>
                <a:spcPct val="50000"/>
              </a:spcBef>
              <a:buFontTx/>
              <a:buNone/>
            </a:pPr>
            <a:r>
              <a:rPr lang="en-AU" sz="1200" b="0" dirty="0">
                <a:latin typeface="Courier" charset="0"/>
              </a:rPr>
              <a:t>			</a:t>
            </a:r>
          </a:p>
          <a:p>
            <a:pPr algn="l">
              <a:spcBef>
                <a:spcPct val="50000"/>
              </a:spcBef>
              <a:buFontTx/>
              <a:buNone/>
            </a:pPr>
            <a:r>
              <a:rPr lang="en-US" sz="1200" b="0" dirty="0">
                <a:latin typeface="Courier" charset="0"/>
              </a:rPr>
              <a:t>    </a:t>
            </a:r>
            <a:r>
              <a:rPr lang="en-AU" sz="1200" b="0" dirty="0">
                <a:latin typeface="Courier" charset="0"/>
              </a:rPr>
              <a:t>a[pos+1] = tmp;</a:t>
            </a:r>
          </a:p>
          <a:p>
            <a:pPr algn="l">
              <a:spcBef>
                <a:spcPct val="50000"/>
              </a:spcBef>
              <a:buFontTx/>
              <a:buNone/>
            </a:pPr>
            <a:r>
              <a:rPr lang="en-US" sz="1200" b="0" dirty="0">
                <a:latin typeface="Courier" charset="0"/>
              </a:rPr>
              <a:t>  </a:t>
            </a:r>
            <a:r>
              <a:rPr lang="en-AU" b="0" dirty="0">
                <a:latin typeface="Courier" charset="0"/>
              </a:rPr>
              <a:t>}</a:t>
            </a:r>
            <a:endParaRPr lang="en-US" b="0" dirty="0">
              <a:latin typeface="Courier" charset="0"/>
            </a:endParaRPr>
          </a:p>
          <a:p>
            <a:pPr algn="l">
              <a:spcBef>
                <a:spcPct val="50000"/>
              </a:spcBef>
              <a:buFontTx/>
              <a:buNone/>
            </a:pPr>
            <a:endParaRPr lang="en-US" sz="1200" b="0" dirty="0">
              <a:latin typeface="Courier" charset="0"/>
            </a:endParaRPr>
          </a:p>
          <a:p>
            <a:pPr algn="l">
              <a:spcBef>
                <a:spcPct val="50000"/>
              </a:spcBef>
              <a:buFontTx/>
              <a:buNone/>
            </a:pPr>
            <a:r>
              <a:rPr lang="en-AU" sz="1200" b="0" dirty="0">
                <a:latin typeface="Courier" charset="0"/>
              </a:rPr>
              <a:t>}</a:t>
            </a:r>
          </a:p>
        </p:txBody>
      </p:sp>
      <p:sp>
        <p:nvSpPr>
          <p:cNvPr id="26626"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96D48FBC-B201-234B-8C3B-6BCFF89ACF8A}" type="slidenum">
              <a:rPr lang="en-AU" sz="1400"/>
              <a:pPr/>
              <a:t>38</a:t>
            </a:fld>
            <a:endParaRPr lang="en-AU" sz="1400" dirty="0"/>
          </a:p>
        </p:txBody>
      </p:sp>
      <p:sp>
        <p:nvSpPr>
          <p:cNvPr id="26629" name="Rectangle 4"/>
          <p:cNvSpPr>
            <a:spLocks noGrp="1" noChangeArrowheads="1"/>
          </p:cNvSpPr>
          <p:nvPr>
            <p:ph type="title"/>
          </p:nvPr>
        </p:nvSpPr>
        <p:spPr/>
        <p:txBody>
          <a:bodyPr/>
          <a:lstStyle/>
          <a:p>
            <a:r>
              <a:rPr lang="en-US" dirty="0">
                <a:latin typeface="Times New Roman" charset="0"/>
              </a:rPr>
              <a:t>Code </a:t>
            </a:r>
            <a:r>
              <a:rPr lang="en-US" dirty="0" smtClean="0">
                <a:latin typeface="Times New Roman" charset="0"/>
              </a:rPr>
              <a:t>dissection</a:t>
            </a:r>
            <a:endParaRPr lang="en-AU" dirty="0">
              <a:latin typeface="Times New Roman" charset="0"/>
            </a:endParaRPr>
          </a:p>
        </p:txBody>
      </p:sp>
      <p:sp>
        <p:nvSpPr>
          <p:cNvPr id="26630" name="Text Box 5"/>
          <p:cNvSpPr txBox="1">
            <a:spLocks noChangeArrowheads="1"/>
          </p:cNvSpPr>
          <p:nvPr/>
        </p:nvSpPr>
        <p:spPr bwMode="auto">
          <a:xfrm>
            <a:off x="5749926" y="3219915"/>
            <a:ext cx="233816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US" b="0" dirty="0"/>
              <a:t>The </a:t>
            </a:r>
            <a:r>
              <a:rPr lang="en-US" b="0" i="1" dirty="0"/>
              <a:t>body</a:t>
            </a:r>
            <a:r>
              <a:rPr lang="en-US" b="0" dirty="0"/>
              <a:t> of the for-loop contains the code for one stage or “pass” of the algorithm</a:t>
            </a:r>
            <a:endParaRPr lang="en-AU" b="0" dirty="0"/>
          </a:p>
        </p:txBody>
      </p:sp>
      <p:sp>
        <p:nvSpPr>
          <p:cNvPr id="26631" name="AutoShape 6"/>
          <p:cNvSpPr>
            <a:spLocks/>
          </p:cNvSpPr>
          <p:nvPr/>
        </p:nvSpPr>
        <p:spPr bwMode="auto">
          <a:xfrm>
            <a:off x="4677569" y="2895599"/>
            <a:ext cx="774700" cy="2587625"/>
          </a:xfrm>
          <a:prstGeom prst="rightBrace">
            <a:avLst>
              <a:gd name="adj1" fmla="val 30328"/>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Tree>
    <p:extLst>
      <p:ext uri="{BB962C8B-B14F-4D97-AF65-F5344CB8AC3E}">
        <p14:creationId xmlns:p14="http://schemas.microsoft.com/office/powerpoint/2010/main" val="1014068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ChangeArrowheads="1"/>
          </p:cNvSpPr>
          <p:nvPr/>
        </p:nvSpPr>
        <p:spPr bwMode="auto">
          <a:xfrm>
            <a:off x="1476374" y="2743200"/>
            <a:ext cx="3541939" cy="1066800"/>
          </a:xfrm>
          <a:prstGeom prst="rect">
            <a:avLst/>
          </a:prstGeom>
          <a:solidFill>
            <a:srgbClr val="FFFFCC"/>
          </a:solidFill>
          <a:ln w="12700">
            <a:solidFill>
              <a:schemeClr val="tx1"/>
            </a:solidFill>
            <a:miter lim="800000"/>
            <a:headEnd/>
            <a:tailEnd/>
          </a:ln>
        </p:spPr>
        <p:txBody>
          <a:bodyPr wrap="none" anchor="ctr"/>
          <a:lstStyle/>
          <a:p>
            <a:endParaRPr lang="en-US" dirty="0"/>
          </a:p>
        </p:txBody>
      </p:sp>
      <p:sp>
        <p:nvSpPr>
          <p:cNvPr id="27652" name="Text Box 3"/>
          <p:cNvSpPr txBox="1">
            <a:spLocks noChangeArrowheads="1"/>
          </p:cNvSpPr>
          <p:nvPr/>
        </p:nvSpPr>
        <p:spPr bwMode="auto">
          <a:xfrm>
            <a:off x="838200" y="1752600"/>
            <a:ext cx="7807325" cy="4324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AU" sz="1400" b="0" dirty="0">
                <a:latin typeface="Courier" charset="0"/>
              </a:rPr>
              <a:t>public static void insertionSort(int[] a) {	</a:t>
            </a:r>
            <a:endParaRPr lang="en-US" sz="1400" b="0" dirty="0">
              <a:latin typeface="Courier" charset="0"/>
            </a:endParaRPr>
          </a:p>
          <a:p>
            <a:pPr algn="l">
              <a:spcBef>
                <a:spcPct val="50000"/>
              </a:spcBef>
              <a:buFontTx/>
              <a:buNone/>
            </a:pPr>
            <a:endParaRPr lang="en-AU" sz="1400" b="0" dirty="0">
              <a:latin typeface="Courier" charset="0"/>
            </a:endParaRPr>
          </a:p>
          <a:p>
            <a:pPr algn="l">
              <a:spcBef>
                <a:spcPct val="50000"/>
              </a:spcBef>
              <a:buFontTx/>
              <a:buNone/>
            </a:pPr>
            <a:r>
              <a:rPr lang="en-US" sz="1400" b="0" dirty="0">
                <a:latin typeface="Courier" charset="0"/>
              </a:rPr>
              <a:t>  </a:t>
            </a:r>
            <a:r>
              <a:rPr lang="en-AU" sz="1400" b="0" dirty="0">
                <a:latin typeface="Courier" charset="0"/>
              </a:rPr>
              <a:t>for (int pass=1;pass&lt;a.length</a:t>
            </a:r>
            <a:r>
              <a:rPr lang="en-AU" sz="1400" b="0" dirty="0" smtClean="0">
                <a:latin typeface="Courier" charset="0"/>
              </a:rPr>
              <a:t>; pass</a:t>
            </a:r>
            <a:r>
              <a:rPr lang="en-AU" sz="1400" b="0" dirty="0">
                <a:latin typeface="Courier" charset="0"/>
              </a:rPr>
              <a:t>++) {	</a:t>
            </a:r>
          </a:p>
          <a:p>
            <a:pPr algn="l">
              <a:spcBef>
                <a:spcPct val="50000"/>
              </a:spcBef>
              <a:buFontTx/>
              <a:buNone/>
            </a:pPr>
            <a:r>
              <a:rPr lang="en-US" b="0" dirty="0">
                <a:latin typeface="Courier" charset="0"/>
              </a:rPr>
              <a:t>    </a:t>
            </a:r>
            <a:r>
              <a:rPr lang="en-AU" b="0" dirty="0">
                <a:latin typeface="Courier" charset="0"/>
              </a:rPr>
              <a:t>int tmp = a[pass];</a:t>
            </a:r>
          </a:p>
          <a:p>
            <a:pPr algn="l">
              <a:spcBef>
                <a:spcPct val="50000"/>
              </a:spcBef>
              <a:buFontTx/>
              <a:buNone/>
            </a:pPr>
            <a:r>
              <a:rPr lang="en-US" b="0" dirty="0">
                <a:latin typeface="Courier" charset="0"/>
              </a:rPr>
              <a:t>    </a:t>
            </a:r>
            <a:r>
              <a:rPr lang="en-AU" b="0" dirty="0">
                <a:latin typeface="Courier" charset="0"/>
              </a:rPr>
              <a:t>int pos = pass-1;</a:t>
            </a:r>
          </a:p>
          <a:p>
            <a:pPr algn="l">
              <a:spcBef>
                <a:spcPct val="50000"/>
              </a:spcBef>
              <a:buFontTx/>
              <a:buNone/>
            </a:pPr>
            <a:r>
              <a:rPr lang="en-US" sz="1400" b="0" dirty="0">
                <a:latin typeface="Courier" charset="0"/>
              </a:rPr>
              <a:t>    </a:t>
            </a:r>
            <a:r>
              <a:rPr lang="en-AU" sz="1400" b="0" dirty="0">
                <a:latin typeface="Courier" charset="0"/>
              </a:rPr>
              <a:t>while (pos &gt;= 0 &amp;&amp; a[pos] &gt; tmp) {</a:t>
            </a:r>
          </a:p>
          <a:p>
            <a:pPr algn="l">
              <a:spcBef>
                <a:spcPct val="50000"/>
              </a:spcBef>
              <a:buFontTx/>
              <a:buNone/>
            </a:pPr>
            <a:r>
              <a:rPr lang="en-US" sz="1400" b="0" dirty="0">
                <a:latin typeface="Courier" charset="0"/>
              </a:rPr>
              <a:t>      </a:t>
            </a:r>
            <a:r>
              <a:rPr lang="en-AU" sz="1400" b="0" dirty="0">
                <a:latin typeface="Courier" charset="0"/>
              </a:rPr>
              <a:t>a[pos+1] = a[pos];</a:t>
            </a:r>
          </a:p>
          <a:p>
            <a:pPr algn="l">
              <a:spcBef>
                <a:spcPct val="50000"/>
              </a:spcBef>
              <a:buFontTx/>
              <a:buNone/>
            </a:pPr>
            <a:r>
              <a:rPr lang="en-US" sz="1400" b="0" dirty="0">
                <a:latin typeface="Courier" charset="0"/>
              </a:rPr>
              <a:t>      </a:t>
            </a:r>
            <a:r>
              <a:rPr lang="en-AU" sz="1400" b="0" dirty="0">
                <a:latin typeface="Courier" charset="0"/>
              </a:rPr>
              <a:t>pos--;</a:t>
            </a:r>
          </a:p>
          <a:p>
            <a:pPr algn="l">
              <a:spcBef>
                <a:spcPct val="50000"/>
              </a:spcBef>
              <a:buFontTx/>
              <a:buNone/>
            </a:pPr>
            <a:r>
              <a:rPr lang="en-US" sz="1400" b="0" dirty="0">
                <a:latin typeface="Courier" charset="0"/>
              </a:rPr>
              <a:t>    </a:t>
            </a:r>
            <a:r>
              <a:rPr lang="en-AU" sz="1400" b="0" dirty="0">
                <a:latin typeface="Courier" charset="0"/>
              </a:rPr>
              <a:t>}			</a:t>
            </a:r>
          </a:p>
          <a:p>
            <a:pPr algn="l">
              <a:spcBef>
                <a:spcPct val="50000"/>
              </a:spcBef>
              <a:buFontTx/>
              <a:buNone/>
            </a:pPr>
            <a:r>
              <a:rPr lang="en-US" sz="1400" b="0" dirty="0">
                <a:latin typeface="Courier" charset="0"/>
              </a:rPr>
              <a:t>    </a:t>
            </a:r>
            <a:r>
              <a:rPr lang="en-AU" sz="1400" b="0" dirty="0">
                <a:latin typeface="Courier" charset="0"/>
              </a:rPr>
              <a:t>a[pos+1] = tmp;</a:t>
            </a:r>
          </a:p>
          <a:p>
            <a:pPr algn="l">
              <a:spcBef>
                <a:spcPct val="50000"/>
              </a:spcBef>
              <a:buFontTx/>
              <a:buNone/>
            </a:pPr>
            <a:r>
              <a:rPr lang="en-US" sz="1400" b="0" dirty="0">
                <a:latin typeface="Courier" charset="0"/>
              </a:rPr>
              <a:t>  </a:t>
            </a:r>
            <a:r>
              <a:rPr lang="en-AU" sz="1400" b="0" dirty="0">
                <a:latin typeface="Courier" charset="0"/>
              </a:rPr>
              <a:t>}</a:t>
            </a:r>
            <a:endParaRPr lang="en-US" sz="1400" b="0" dirty="0">
              <a:latin typeface="Courier" charset="0"/>
            </a:endParaRPr>
          </a:p>
          <a:p>
            <a:pPr algn="l">
              <a:spcBef>
                <a:spcPct val="50000"/>
              </a:spcBef>
              <a:buFontTx/>
              <a:buNone/>
            </a:pPr>
            <a:r>
              <a:rPr lang="en-AU" sz="1400" b="0" dirty="0">
                <a:latin typeface="Courier" charset="0"/>
              </a:rPr>
              <a:t>}</a:t>
            </a:r>
          </a:p>
        </p:txBody>
      </p:sp>
      <p:sp>
        <p:nvSpPr>
          <p:cNvPr id="27650"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2EB2CD0-E929-4447-84E1-2033C4C8D847}" type="slidenum">
              <a:rPr lang="en-AU" sz="1400"/>
              <a:pPr/>
              <a:t>39</a:t>
            </a:fld>
            <a:endParaRPr lang="en-AU" sz="1400" dirty="0"/>
          </a:p>
        </p:txBody>
      </p:sp>
      <p:sp>
        <p:nvSpPr>
          <p:cNvPr id="27653" name="Rectangle 4"/>
          <p:cNvSpPr>
            <a:spLocks noGrp="1" noChangeArrowheads="1"/>
          </p:cNvSpPr>
          <p:nvPr>
            <p:ph type="title"/>
          </p:nvPr>
        </p:nvSpPr>
        <p:spPr/>
        <p:txBody>
          <a:bodyPr/>
          <a:lstStyle/>
          <a:p>
            <a:r>
              <a:rPr lang="en-US" dirty="0">
                <a:latin typeface="Times New Roman" charset="0"/>
              </a:rPr>
              <a:t>Code dissection</a:t>
            </a:r>
            <a:endParaRPr lang="en-AU" dirty="0">
              <a:latin typeface="Times New Roman" charset="0"/>
            </a:endParaRPr>
          </a:p>
        </p:txBody>
      </p:sp>
      <p:sp>
        <p:nvSpPr>
          <p:cNvPr id="27654" name="Text Box 5"/>
          <p:cNvSpPr txBox="1">
            <a:spLocks noChangeArrowheads="1"/>
          </p:cNvSpPr>
          <p:nvPr/>
        </p:nvSpPr>
        <p:spPr bwMode="auto">
          <a:xfrm>
            <a:off x="5819775" y="1937772"/>
            <a:ext cx="267335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US" b="0" dirty="0"/>
              <a:t>The variable </a:t>
            </a:r>
            <a:r>
              <a:rPr lang="en-US" b="0" dirty="0">
                <a:latin typeface="Courier" charset="0"/>
              </a:rPr>
              <a:t>tmp</a:t>
            </a:r>
            <a:r>
              <a:rPr lang="en-US" b="0" dirty="0"/>
              <a:t> stores the value that is to be inserted; the variable </a:t>
            </a:r>
            <a:r>
              <a:rPr lang="en-US" b="0" dirty="0">
                <a:latin typeface="Courier" charset="0"/>
              </a:rPr>
              <a:t>pos</a:t>
            </a:r>
            <a:r>
              <a:rPr lang="en-US" b="0" dirty="0"/>
              <a:t> will eventually </a:t>
            </a:r>
            <a:r>
              <a:rPr lang="en-US" b="0" dirty="0" smtClean="0"/>
              <a:t>indicate </a:t>
            </a:r>
            <a:r>
              <a:rPr lang="en-US" b="0" dirty="0"/>
              <a:t>the position where it should be inserted</a:t>
            </a:r>
            <a:endParaRPr lang="en-AU" b="0" dirty="0"/>
          </a:p>
        </p:txBody>
      </p:sp>
      <p:sp>
        <p:nvSpPr>
          <p:cNvPr id="27655" name="AutoShape 6"/>
          <p:cNvSpPr>
            <a:spLocks/>
          </p:cNvSpPr>
          <p:nvPr/>
        </p:nvSpPr>
        <p:spPr bwMode="auto">
          <a:xfrm>
            <a:off x="5205413" y="2743200"/>
            <a:ext cx="280987" cy="1066800"/>
          </a:xfrm>
          <a:prstGeom prst="rightBrace">
            <a:avLst>
              <a:gd name="adj1" fmla="val 27119"/>
              <a:gd name="adj2" fmla="val 51389"/>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Tree>
    <p:extLst>
      <p:ext uri="{BB962C8B-B14F-4D97-AF65-F5344CB8AC3E}">
        <p14:creationId xmlns:p14="http://schemas.microsoft.com/office/powerpoint/2010/main" val="41097451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study sorting algorithms?</a:t>
            </a:r>
          </a:p>
        </p:txBody>
      </p:sp>
      <p:sp>
        <p:nvSpPr>
          <p:cNvPr id="3" name="Content Placeholder 2"/>
          <p:cNvSpPr>
            <a:spLocks noGrp="1"/>
          </p:cNvSpPr>
          <p:nvPr>
            <p:ph idx="1"/>
          </p:nvPr>
        </p:nvSpPr>
        <p:spPr>
          <a:xfrm>
            <a:off x="457200" y="1600200"/>
            <a:ext cx="8534400" cy="4876800"/>
          </a:xfrm>
        </p:spPr>
        <p:txBody>
          <a:bodyPr>
            <a:normAutofit/>
          </a:bodyPr>
          <a:lstStyle/>
          <a:p>
            <a:r>
              <a:rPr lang="en-US" b="1" dirty="0" smtClean="0"/>
              <a:t>Not</a:t>
            </a:r>
            <a:r>
              <a:rPr lang="en-US" dirty="0" smtClean="0"/>
              <a:t> so you can reproduce them in your Java applications</a:t>
            </a:r>
          </a:p>
          <a:p>
            <a:r>
              <a:rPr lang="en-US" dirty="0" smtClean="0"/>
              <a:t>If you want to sort a collection of objects in Java, use the Collections library </a:t>
            </a:r>
          </a:p>
          <a:p>
            <a:pPr lvl="1"/>
            <a:r>
              <a:rPr lang="en-US" dirty="0" smtClean="0"/>
              <a:t>A list </a:t>
            </a:r>
            <a:r>
              <a:rPr lang="en-US" dirty="0" smtClean="0">
                <a:latin typeface="Courier New" panose="02070309020205020404" pitchFamily="49" charset="0"/>
                <a:cs typeface="Courier New" panose="02070309020205020404" pitchFamily="49" charset="0"/>
              </a:rPr>
              <a:t>lst</a:t>
            </a:r>
            <a:r>
              <a:rPr lang="en-US" dirty="0" smtClean="0"/>
              <a:t> may be sorted by calling </a:t>
            </a:r>
            <a:r>
              <a:rPr lang="en-US" dirty="0" smtClean="0">
                <a:latin typeface="Courier New" panose="02070309020205020404" pitchFamily="49" charset="0"/>
                <a:cs typeface="Courier New" panose="02070309020205020404" pitchFamily="49" charset="0"/>
              </a:rPr>
              <a:t>Collections.sort(</a:t>
            </a:r>
            <a:r>
              <a:rPr lang="en-US" dirty="0">
                <a:latin typeface="Courier New" panose="02070309020205020404" pitchFamily="49" charset="0"/>
                <a:cs typeface="Courier New" panose="02070309020205020404" pitchFamily="49" charset="0"/>
              </a:rPr>
              <a:t>lst</a:t>
            </a:r>
            <a:r>
              <a:rPr lang="en-US" dirty="0" smtClean="0">
                <a:latin typeface="Courier New" panose="02070309020205020404" pitchFamily="49" charset="0"/>
                <a:cs typeface="Courier New" panose="02070309020205020404" pitchFamily="49" charset="0"/>
              </a:rPr>
              <a:t>)</a:t>
            </a:r>
            <a:endParaRPr lang="en-US" dirty="0" smtClean="0"/>
          </a:p>
          <a:p>
            <a:r>
              <a:rPr lang="en-US" dirty="0" smtClean="0"/>
              <a:t>See </a:t>
            </a:r>
            <a:r>
              <a:rPr lang="en-US" dirty="0" smtClean="0">
                <a:hlinkClick r:id="rId2"/>
              </a:rPr>
              <a:t>https</a:t>
            </a:r>
            <a:r>
              <a:rPr lang="en-US" dirty="0">
                <a:hlinkClick r:id="rId2"/>
              </a:rPr>
              <a:t>://docs.oracle.com/javase/tutorial/collections</a:t>
            </a:r>
            <a:r>
              <a:rPr lang="en-US" dirty="0" smtClean="0">
                <a:hlinkClick r:id="rId2"/>
              </a:rPr>
              <a:t>/ interfaces/order.html</a:t>
            </a:r>
            <a:r>
              <a:rPr lang="en-US" dirty="0" smtClean="0"/>
              <a:t> for a tutorial</a:t>
            </a:r>
          </a:p>
          <a:p>
            <a:endParaRPr lang="en-US" dirty="0"/>
          </a:p>
        </p:txBody>
      </p:sp>
      <p:sp>
        <p:nvSpPr>
          <p:cNvPr id="4" name="Footer Placeholder 3"/>
          <p:cNvSpPr>
            <a:spLocks noGrp="1"/>
          </p:cNvSpPr>
          <p:nvPr>
            <p:ph type="ftr" sz="quarter" idx="11"/>
          </p:nvPr>
        </p:nvSpPr>
        <p:spPr/>
        <p:txBody>
          <a:bodyPr/>
          <a:lstStyle/>
          <a:p>
            <a:pPr algn="r"/>
            <a:endParaRPr lang="en-US" dirty="0"/>
          </a:p>
        </p:txBody>
      </p:sp>
    </p:spTree>
    <p:extLst>
      <p:ext uri="{BB962C8B-B14F-4D97-AF65-F5344CB8AC3E}">
        <p14:creationId xmlns:p14="http://schemas.microsoft.com/office/powerpoint/2010/main" val="398798258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40</a:t>
            </a:fld>
            <a:endParaRPr lang="en-AU" sz="1400" dirty="0"/>
          </a:p>
        </p:txBody>
      </p:sp>
      <p:sp>
        <p:nvSpPr>
          <p:cNvPr id="28675" name="Rectangle 2"/>
          <p:cNvSpPr>
            <a:spLocks noChangeArrowheads="1"/>
          </p:cNvSpPr>
          <p:nvPr/>
        </p:nvSpPr>
        <p:spPr bwMode="auto">
          <a:xfrm>
            <a:off x="1125538" y="3276600"/>
            <a:ext cx="5205412" cy="1905000"/>
          </a:xfrm>
          <a:prstGeom prst="rect">
            <a:avLst/>
          </a:prstGeom>
          <a:solidFill>
            <a:srgbClr val="FFFFCC"/>
          </a:solidFill>
          <a:ln w="9525">
            <a:solidFill>
              <a:schemeClr val="tx1"/>
            </a:solidFill>
            <a:miter lim="800000"/>
            <a:headEnd/>
            <a:tailEnd/>
          </a:ln>
        </p:spPr>
        <p:txBody>
          <a:bodyPr wrap="none" anchor="ctr"/>
          <a:lstStyle/>
          <a:p>
            <a:endParaRPr lang="en-US" dirty="0"/>
          </a:p>
        </p:txBody>
      </p:sp>
      <p:sp>
        <p:nvSpPr>
          <p:cNvPr id="28676" name="Text Box 3"/>
          <p:cNvSpPr txBox="1">
            <a:spLocks noChangeArrowheads="1"/>
          </p:cNvSpPr>
          <p:nvPr/>
        </p:nvSpPr>
        <p:spPr bwMode="auto">
          <a:xfrm>
            <a:off x="762000" y="1676400"/>
            <a:ext cx="7807325" cy="4416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AU" sz="1400" b="0" dirty="0">
                <a:latin typeface="Courier" charset="0"/>
              </a:rPr>
              <a:t>public static void insertionSort(int[] a) {	</a:t>
            </a:r>
            <a:endParaRPr lang="en-US" sz="1400" b="0" dirty="0">
              <a:latin typeface="Courier" charset="0"/>
            </a:endParaRPr>
          </a:p>
          <a:p>
            <a:pPr algn="l">
              <a:spcBef>
                <a:spcPct val="50000"/>
              </a:spcBef>
              <a:buFontTx/>
              <a:buNone/>
            </a:pPr>
            <a:endParaRPr lang="en-AU" sz="1400" b="0" dirty="0">
              <a:latin typeface="Courier" charset="0"/>
            </a:endParaRPr>
          </a:p>
          <a:p>
            <a:pPr algn="l">
              <a:spcBef>
                <a:spcPct val="50000"/>
              </a:spcBef>
              <a:buFontTx/>
              <a:buNone/>
            </a:pPr>
            <a:r>
              <a:rPr lang="en-US" sz="1400" b="0" dirty="0">
                <a:latin typeface="Courier" charset="0"/>
              </a:rPr>
              <a:t>  </a:t>
            </a:r>
            <a:r>
              <a:rPr lang="en-AU" sz="1400" b="0" dirty="0">
                <a:latin typeface="Courier" charset="0"/>
              </a:rPr>
              <a:t>for (int pass=1;pass&lt;a.length</a:t>
            </a:r>
            <a:r>
              <a:rPr lang="en-AU" sz="1400" b="0" dirty="0" smtClean="0">
                <a:latin typeface="Courier" charset="0"/>
              </a:rPr>
              <a:t>; pass</a:t>
            </a:r>
            <a:r>
              <a:rPr lang="en-AU" sz="1400" b="0" dirty="0">
                <a:latin typeface="Courier" charset="0"/>
              </a:rPr>
              <a:t>++) {	</a:t>
            </a:r>
          </a:p>
          <a:p>
            <a:pPr algn="l">
              <a:spcBef>
                <a:spcPct val="50000"/>
              </a:spcBef>
              <a:buFontTx/>
              <a:buNone/>
            </a:pPr>
            <a:r>
              <a:rPr lang="en-US" sz="1400" b="0" dirty="0">
                <a:latin typeface="Courier" charset="0"/>
              </a:rPr>
              <a:t>    </a:t>
            </a:r>
            <a:r>
              <a:rPr lang="en-AU" sz="1400" b="0" dirty="0">
                <a:latin typeface="Courier" charset="0"/>
              </a:rPr>
              <a:t>int tmp = a[pass];</a:t>
            </a:r>
          </a:p>
          <a:p>
            <a:pPr algn="l">
              <a:spcBef>
                <a:spcPct val="50000"/>
              </a:spcBef>
              <a:buFontTx/>
              <a:buNone/>
            </a:pPr>
            <a:r>
              <a:rPr lang="en-US" sz="1400" b="0" dirty="0">
                <a:latin typeface="Courier" charset="0"/>
              </a:rPr>
              <a:t>    </a:t>
            </a:r>
            <a:r>
              <a:rPr lang="en-AU" sz="1400" b="0" dirty="0">
                <a:latin typeface="Courier" charset="0"/>
              </a:rPr>
              <a:t>int pos = pass-1;</a:t>
            </a:r>
          </a:p>
          <a:p>
            <a:pPr algn="l">
              <a:spcBef>
                <a:spcPct val="50000"/>
              </a:spcBef>
              <a:buFontTx/>
              <a:buNone/>
            </a:pPr>
            <a:r>
              <a:rPr lang="en-US" sz="2000" b="0" dirty="0">
                <a:latin typeface="Courier" charset="0"/>
              </a:rPr>
              <a:t>  </a:t>
            </a:r>
            <a:r>
              <a:rPr lang="en-AU" sz="2000" b="0" dirty="0">
                <a:latin typeface="Courier" charset="0"/>
              </a:rPr>
              <a:t>while (pos &gt;= 0 &amp;&amp; a[pos] &gt; tmp) {</a:t>
            </a:r>
          </a:p>
          <a:p>
            <a:pPr algn="l">
              <a:spcBef>
                <a:spcPct val="50000"/>
              </a:spcBef>
              <a:buFontTx/>
              <a:buNone/>
            </a:pPr>
            <a:r>
              <a:rPr lang="en-US" sz="2000" b="0" dirty="0">
                <a:latin typeface="Courier" charset="0"/>
              </a:rPr>
              <a:t>    </a:t>
            </a:r>
            <a:r>
              <a:rPr lang="en-AU" sz="2000" b="0" dirty="0">
                <a:latin typeface="Courier" charset="0"/>
              </a:rPr>
              <a:t>a[pos+1] = a[pos];</a:t>
            </a:r>
          </a:p>
          <a:p>
            <a:pPr algn="l">
              <a:spcBef>
                <a:spcPct val="50000"/>
              </a:spcBef>
              <a:buFontTx/>
              <a:buNone/>
            </a:pPr>
            <a:r>
              <a:rPr lang="en-US" sz="2000" b="0" dirty="0">
                <a:latin typeface="Courier" charset="0"/>
              </a:rPr>
              <a:t>    </a:t>
            </a:r>
            <a:r>
              <a:rPr lang="en-AU" sz="2000" b="0" dirty="0">
                <a:latin typeface="Courier" charset="0"/>
              </a:rPr>
              <a:t>pos--;</a:t>
            </a:r>
          </a:p>
          <a:p>
            <a:pPr algn="l">
              <a:spcBef>
                <a:spcPct val="50000"/>
              </a:spcBef>
              <a:buFontTx/>
              <a:buNone/>
            </a:pPr>
            <a:r>
              <a:rPr lang="en-US" sz="2000" b="0" dirty="0">
                <a:latin typeface="Courier" charset="0"/>
              </a:rPr>
              <a:t>  </a:t>
            </a:r>
            <a:r>
              <a:rPr lang="en-AU" sz="2000" b="0" dirty="0">
                <a:latin typeface="Courier" charset="0"/>
              </a:rPr>
              <a:t>}</a:t>
            </a:r>
            <a:r>
              <a:rPr lang="en-AU" sz="1400" b="0" dirty="0">
                <a:latin typeface="Courier" charset="0"/>
              </a:rPr>
              <a:t>			</a:t>
            </a:r>
          </a:p>
          <a:p>
            <a:pPr algn="l">
              <a:spcBef>
                <a:spcPct val="50000"/>
              </a:spcBef>
              <a:buFontTx/>
              <a:buNone/>
            </a:pPr>
            <a:r>
              <a:rPr lang="en-US" sz="1400" b="0" dirty="0">
                <a:latin typeface="Courier" charset="0"/>
              </a:rPr>
              <a:t>    </a:t>
            </a:r>
            <a:r>
              <a:rPr lang="en-AU" sz="1400" b="0" dirty="0">
                <a:latin typeface="Courier" charset="0"/>
              </a:rPr>
              <a:t>a[pos+1] = tmp;</a:t>
            </a:r>
          </a:p>
          <a:p>
            <a:pPr algn="l">
              <a:spcBef>
                <a:spcPct val="50000"/>
              </a:spcBef>
              <a:buFontTx/>
              <a:buNone/>
            </a:pPr>
            <a:r>
              <a:rPr lang="en-US" sz="1400" b="0" dirty="0">
                <a:latin typeface="Courier" charset="0"/>
              </a:rPr>
              <a:t>  </a:t>
            </a:r>
            <a:r>
              <a:rPr lang="en-AU" sz="1400" b="0" dirty="0">
                <a:latin typeface="Courier" charset="0"/>
              </a:rPr>
              <a:t>}</a:t>
            </a:r>
            <a:endParaRPr lang="en-US" sz="1400" b="0" dirty="0">
              <a:latin typeface="Courier" charset="0"/>
            </a:endParaRPr>
          </a:p>
          <a:p>
            <a:pPr algn="l">
              <a:spcBef>
                <a:spcPct val="50000"/>
              </a:spcBef>
              <a:buFontTx/>
              <a:buNone/>
            </a:pPr>
            <a:r>
              <a:rPr lang="en-AU" sz="1400" b="0" dirty="0">
                <a:latin typeface="Courier" charset="0"/>
              </a:rPr>
              <a:t>}</a:t>
            </a:r>
          </a:p>
        </p:txBody>
      </p:sp>
      <p:sp>
        <p:nvSpPr>
          <p:cNvPr id="28677" name="Rectangle 4"/>
          <p:cNvSpPr>
            <a:spLocks noGrp="1" noChangeArrowheads="1"/>
          </p:cNvSpPr>
          <p:nvPr>
            <p:ph type="title"/>
          </p:nvPr>
        </p:nvSpPr>
        <p:spPr/>
        <p:txBody>
          <a:bodyPr/>
          <a:lstStyle/>
          <a:p>
            <a:r>
              <a:rPr lang="en-US" dirty="0">
                <a:latin typeface="Times New Roman" charset="0"/>
              </a:rPr>
              <a:t>Code dissection</a:t>
            </a:r>
            <a:endParaRPr lang="en-AU" dirty="0">
              <a:latin typeface="Times New Roman" charset="0"/>
            </a:endParaRPr>
          </a:p>
        </p:txBody>
      </p:sp>
      <p:sp>
        <p:nvSpPr>
          <p:cNvPr id="28678" name="Text Box 5"/>
          <p:cNvSpPr txBox="1">
            <a:spLocks noChangeArrowheads="1"/>
          </p:cNvSpPr>
          <p:nvPr/>
        </p:nvSpPr>
        <p:spPr bwMode="auto">
          <a:xfrm>
            <a:off x="6825344" y="2644050"/>
            <a:ext cx="2318656"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US" sz="2000" b="0" dirty="0"/>
              <a:t>This code does the work of shifting each element in turn one space along if it is bigger than the value to be inserted. We also need to ensure that we don’t fall off the left-hand end of the array!</a:t>
            </a:r>
            <a:endParaRPr lang="en-AU" b="0" dirty="0"/>
          </a:p>
        </p:txBody>
      </p:sp>
      <p:sp>
        <p:nvSpPr>
          <p:cNvPr id="7" name="AutoShape 6"/>
          <p:cNvSpPr>
            <a:spLocks/>
          </p:cNvSpPr>
          <p:nvPr/>
        </p:nvSpPr>
        <p:spPr bwMode="auto">
          <a:xfrm>
            <a:off x="6424613" y="3276600"/>
            <a:ext cx="280987" cy="1905000"/>
          </a:xfrm>
          <a:prstGeom prst="rightBrace">
            <a:avLst>
              <a:gd name="adj1" fmla="val 27119"/>
              <a:gd name="adj2" fmla="val 51389"/>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Tree>
    <p:extLst>
      <p:ext uri="{BB962C8B-B14F-4D97-AF65-F5344CB8AC3E}">
        <p14:creationId xmlns:p14="http://schemas.microsoft.com/office/powerpoint/2010/main" val="9377591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ChangeArrowheads="1"/>
          </p:cNvSpPr>
          <p:nvPr/>
        </p:nvSpPr>
        <p:spPr bwMode="auto">
          <a:xfrm>
            <a:off x="1534886" y="4648200"/>
            <a:ext cx="3037114" cy="533400"/>
          </a:xfrm>
          <a:prstGeom prst="rect">
            <a:avLst/>
          </a:prstGeom>
          <a:solidFill>
            <a:srgbClr val="FFFFCC"/>
          </a:solidFill>
          <a:ln w="9525">
            <a:solidFill>
              <a:schemeClr val="tx1"/>
            </a:solidFill>
            <a:miter lim="800000"/>
            <a:headEnd/>
            <a:tailEnd/>
          </a:ln>
        </p:spPr>
        <p:txBody>
          <a:bodyPr wrap="none" anchor="ctr"/>
          <a:lstStyle/>
          <a:p>
            <a:endParaRPr lang="en-US" dirty="0"/>
          </a:p>
        </p:txBody>
      </p:sp>
      <p:sp>
        <p:nvSpPr>
          <p:cNvPr id="29700" name="Text Box 3"/>
          <p:cNvSpPr txBox="1">
            <a:spLocks noChangeArrowheads="1"/>
          </p:cNvSpPr>
          <p:nvPr/>
        </p:nvSpPr>
        <p:spPr bwMode="auto">
          <a:xfrm>
            <a:off x="914400" y="1752600"/>
            <a:ext cx="7807325"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AU" sz="1400" b="0" dirty="0">
                <a:latin typeface="Courier" charset="0"/>
              </a:rPr>
              <a:t>public static void insertionSort(int[] a) {	</a:t>
            </a:r>
            <a:endParaRPr lang="en-US" sz="1400" b="0" dirty="0">
              <a:latin typeface="Courier" charset="0"/>
            </a:endParaRPr>
          </a:p>
          <a:p>
            <a:pPr algn="l">
              <a:spcBef>
                <a:spcPct val="50000"/>
              </a:spcBef>
              <a:buFontTx/>
              <a:buNone/>
            </a:pPr>
            <a:endParaRPr lang="en-AU" sz="1400" b="0" dirty="0">
              <a:latin typeface="Courier" charset="0"/>
            </a:endParaRPr>
          </a:p>
          <a:p>
            <a:pPr algn="l">
              <a:spcBef>
                <a:spcPct val="50000"/>
              </a:spcBef>
              <a:buFontTx/>
              <a:buNone/>
            </a:pPr>
            <a:r>
              <a:rPr lang="en-US" sz="1400" b="0" dirty="0">
                <a:latin typeface="Courier" charset="0"/>
              </a:rPr>
              <a:t>  </a:t>
            </a:r>
            <a:r>
              <a:rPr lang="en-AU" sz="1400" b="0" dirty="0">
                <a:latin typeface="Courier" charset="0"/>
              </a:rPr>
              <a:t>for (int pass=1;pass&lt;a.length</a:t>
            </a:r>
            <a:r>
              <a:rPr lang="en-AU" sz="1400" b="0" dirty="0" smtClean="0">
                <a:latin typeface="Courier" charset="0"/>
              </a:rPr>
              <a:t>; pass</a:t>
            </a:r>
            <a:r>
              <a:rPr lang="en-AU" sz="1400" b="0" dirty="0">
                <a:latin typeface="Courier" charset="0"/>
              </a:rPr>
              <a:t>++) {	</a:t>
            </a:r>
          </a:p>
          <a:p>
            <a:pPr algn="l">
              <a:spcBef>
                <a:spcPct val="50000"/>
              </a:spcBef>
              <a:buFontTx/>
              <a:buNone/>
            </a:pPr>
            <a:r>
              <a:rPr lang="en-US" sz="1400" b="0" dirty="0">
                <a:latin typeface="Courier" charset="0"/>
              </a:rPr>
              <a:t>    </a:t>
            </a:r>
            <a:r>
              <a:rPr lang="en-AU" sz="1400" b="0" dirty="0">
                <a:latin typeface="Courier" charset="0"/>
              </a:rPr>
              <a:t>int tmp = a[pass];</a:t>
            </a:r>
          </a:p>
          <a:p>
            <a:pPr algn="l">
              <a:spcBef>
                <a:spcPct val="50000"/>
              </a:spcBef>
              <a:buFontTx/>
              <a:buNone/>
            </a:pPr>
            <a:r>
              <a:rPr lang="en-US" sz="1400" b="0" dirty="0">
                <a:latin typeface="Courier" charset="0"/>
              </a:rPr>
              <a:t>    </a:t>
            </a:r>
            <a:r>
              <a:rPr lang="en-AU" sz="1400" b="0" dirty="0">
                <a:latin typeface="Courier" charset="0"/>
              </a:rPr>
              <a:t>int pos = pass-1;</a:t>
            </a:r>
          </a:p>
          <a:p>
            <a:pPr algn="l">
              <a:spcBef>
                <a:spcPct val="50000"/>
              </a:spcBef>
              <a:buFontTx/>
              <a:buNone/>
            </a:pPr>
            <a:r>
              <a:rPr lang="en-US" sz="1400" b="0" dirty="0">
                <a:latin typeface="Courier" charset="0"/>
              </a:rPr>
              <a:t>    </a:t>
            </a:r>
            <a:r>
              <a:rPr lang="en-AU" sz="1400" b="0" dirty="0">
                <a:latin typeface="Courier" charset="0"/>
              </a:rPr>
              <a:t>while (pos &gt;= 0 &amp;&amp; a[pos] &gt; tmp) {</a:t>
            </a:r>
          </a:p>
          <a:p>
            <a:pPr algn="l">
              <a:spcBef>
                <a:spcPct val="50000"/>
              </a:spcBef>
              <a:buFontTx/>
              <a:buNone/>
            </a:pPr>
            <a:r>
              <a:rPr lang="en-US" sz="1400" b="0" dirty="0">
                <a:latin typeface="Courier" charset="0"/>
              </a:rPr>
              <a:t>      </a:t>
            </a:r>
            <a:r>
              <a:rPr lang="en-AU" sz="1400" b="0" dirty="0">
                <a:latin typeface="Courier" charset="0"/>
              </a:rPr>
              <a:t>a[pos+1] = a[pos];</a:t>
            </a:r>
          </a:p>
          <a:p>
            <a:pPr algn="l">
              <a:spcBef>
                <a:spcPct val="50000"/>
              </a:spcBef>
              <a:buFontTx/>
              <a:buNone/>
            </a:pPr>
            <a:r>
              <a:rPr lang="en-US" sz="1400" b="0" dirty="0">
                <a:latin typeface="Courier" charset="0"/>
              </a:rPr>
              <a:t>      </a:t>
            </a:r>
            <a:r>
              <a:rPr lang="en-AU" sz="1400" b="0" dirty="0">
                <a:latin typeface="Courier" charset="0"/>
              </a:rPr>
              <a:t>pos--;</a:t>
            </a:r>
          </a:p>
          <a:p>
            <a:pPr algn="l">
              <a:spcBef>
                <a:spcPct val="50000"/>
              </a:spcBef>
              <a:buFontTx/>
              <a:buNone/>
            </a:pPr>
            <a:r>
              <a:rPr lang="en-US" sz="1400" b="0" dirty="0">
                <a:latin typeface="Courier" charset="0"/>
              </a:rPr>
              <a:t>    </a:t>
            </a:r>
            <a:r>
              <a:rPr lang="en-AU" sz="1400" b="0" dirty="0">
                <a:latin typeface="Courier" charset="0"/>
              </a:rPr>
              <a:t>}			</a:t>
            </a:r>
          </a:p>
          <a:p>
            <a:pPr algn="l">
              <a:spcBef>
                <a:spcPct val="50000"/>
              </a:spcBef>
              <a:buFontTx/>
              <a:buNone/>
            </a:pPr>
            <a:r>
              <a:rPr lang="en-US" b="0" dirty="0">
                <a:latin typeface="Courier" charset="0"/>
              </a:rPr>
              <a:t>    </a:t>
            </a:r>
            <a:r>
              <a:rPr lang="en-AU" b="0" dirty="0">
                <a:latin typeface="Courier" charset="0"/>
              </a:rPr>
              <a:t>a[pos+1] = tmp;</a:t>
            </a:r>
          </a:p>
          <a:p>
            <a:pPr algn="l">
              <a:spcBef>
                <a:spcPct val="50000"/>
              </a:spcBef>
              <a:buFontTx/>
              <a:buNone/>
            </a:pPr>
            <a:r>
              <a:rPr lang="en-US" sz="1400" b="0" dirty="0">
                <a:latin typeface="Courier" charset="0"/>
              </a:rPr>
              <a:t>  </a:t>
            </a:r>
            <a:r>
              <a:rPr lang="en-AU" sz="1400" b="0" dirty="0">
                <a:latin typeface="Courier" charset="0"/>
              </a:rPr>
              <a:t>}</a:t>
            </a:r>
            <a:endParaRPr lang="en-US" sz="1400" b="0" dirty="0">
              <a:latin typeface="Courier" charset="0"/>
            </a:endParaRPr>
          </a:p>
          <a:p>
            <a:pPr algn="l">
              <a:spcBef>
                <a:spcPct val="50000"/>
              </a:spcBef>
              <a:buFontTx/>
              <a:buNone/>
            </a:pPr>
            <a:r>
              <a:rPr lang="en-AU" sz="1400" b="0" dirty="0">
                <a:latin typeface="Courier" charset="0"/>
              </a:rPr>
              <a:t>}</a:t>
            </a:r>
          </a:p>
        </p:txBody>
      </p:sp>
      <p:sp>
        <p:nvSpPr>
          <p:cNvPr id="29698"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E05E333B-1CB6-3C45-B0D9-67064B51DCB9}" type="slidenum">
              <a:rPr lang="en-AU" sz="1400"/>
              <a:pPr/>
              <a:t>41</a:t>
            </a:fld>
            <a:endParaRPr lang="en-AU" sz="1400" dirty="0"/>
          </a:p>
        </p:txBody>
      </p:sp>
      <p:sp>
        <p:nvSpPr>
          <p:cNvPr id="29701" name="Rectangle 4"/>
          <p:cNvSpPr>
            <a:spLocks noGrp="1" noChangeArrowheads="1"/>
          </p:cNvSpPr>
          <p:nvPr>
            <p:ph type="title"/>
          </p:nvPr>
        </p:nvSpPr>
        <p:spPr/>
        <p:txBody>
          <a:bodyPr/>
          <a:lstStyle/>
          <a:p>
            <a:r>
              <a:rPr lang="en-US" dirty="0">
                <a:latin typeface="Times New Roman" charset="0"/>
              </a:rPr>
              <a:t>Code dissection</a:t>
            </a:r>
            <a:endParaRPr lang="en-AU" dirty="0">
              <a:latin typeface="Times New Roman" charset="0"/>
            </a:endParaRPr>
          </a:p>
        </p:txBody>
      </p:sp>
      <p:sp>
        <p:nvSpPr>
          <p:cNvPr id="29702" name="Text Box 5"/>
          <p:cNvSpPr txBox="1">
            <a:spLocks noChangeArrowheads="1"/>
          </p:cNvSpPr>
          <p:nvPr/>
        </p:nvSpPr>
        <p:spPr bwMode="auto">
          <a:xfrm>
            <a:off x="5534477" y="3945404"/>
            <a:ext cx="3272065"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spcBef>
                <a:spcPct val="50000"/>
              </a:spcBef>
            </a:pPr>
            <a:r>
              <a:rPr lang="en-US" b="0" dirty="0"/>
              <a:t>The while loop finishes when we have found the correct position for </a:t>
            </a:r>
            <a:r>
              <a:rPr lang="en-US" b="0" dirty="0" smtClean="0">
                <a:latin typeface="Courier" panose="02060409020205020404" pitchFamily="49" charset="0"/>
              </a:rPr>
              <a:t>a[pass]</a:t>
            </a:r>
            <a:r>
              <a:rPr lang="en-US" b="0" dirty="0" smtClean="0"/>
              <a:t>, so </a:t>
            </a:r>
            <a:r>
              <a:rPr lang="en-US" b="0" dirty="0"/>
              <a:t>it is now inserted into this position</a:t>
            </a:r>
            <a:endParaRPr lang="en-AU" b="0" dirty="0"/>
          </a:p>
        </p:txBody>
      </p:sp>
      <p:sp>
        <p:nvSpPr>
          <p:cNvPr id="7" name="AutoShape 6"/>
          <p:cNvSpPr>
            <a:spLocks/>
          </p:cNvSpPr>
          <p:nvPr/>
        </p:nvSpPr>
        <p:spPr bwMode="auto">
          <a:xfrm>
            <a:off x="4807175" y="4381500"/>
            <a:ext cx="280987" cy="1066800"/>
          </a:xfrm>
          <a:prstGeom prst="rightBrace">
            <a:avLst>
              <a:gd name="adj1" fmla="val 27119"/>
              <a:gd name="adj2" fmla="val 51389"/>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Tree>
    <p:extLst>
      <p:ext uri="{BB962C8B-B14F-4D97-AF65-F5344CB8AC3E}">
        <p14:creationId xmlns:p14="http://schemas.microsoft.com/office/powerpoint/2010/main" val="20896560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3886" y="3309257"/>
            <a:ext cx="4180114" cy="127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9698"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E05E333B-1CB6-3C45-B0D9-67064B51DCB9}" type="slidenum">
              <a:rPr lang="en-AU" sz="1400"/>
              <a:pPr/>
              <a:t>42</a:t>
            </a:fld>
            <a:endParaRPr lang="en-AU" sz="1400" dirty="0"/>
          </a:p>
        </p:txBody>
      </p:sp>
      <p:sp>
        <p:nvSpPr>
          <p:cNvPr id="29699" name="Rectangle 2"/>
          <p:cNvSpPr>
            <a:spLocks noChangeArrowheads="1"/>
          </p:cNvSpPr>
          <p:nvPr/>
        </p:nvSpPr>
        <p:spPr bwMode="auto">
          <a:xfrm>
            <a:off x="1406525" y="4648200"/>
            <a:ext cx="3165475" cy="533400"/>
          </a:xfrm>
          <a:prstGeom prst="rect">
            <a:avLst/>
          </a:prstGeom>
          <a:solidFill>
            <a:srgbClr val="FFFFCC"/>
          </a:solidFill>
          <a:ln w="9525">
            <a:solidFill>
              <a:schemeClr val="tx1"/>
            </a:solidFill>
            <a:miter lim="800000"/>
            <a:headEnd/>
            <a:tailEnd/>
          </a:ln>
        </p:spPr>
        <p:txBody>
          <a:bodyPr wrap="none" anchor="ctr"/>
          <a:lstStyle/>
          <a:p>
            <a:endParaRPr lang="en-US" dirty="0"/>
          </a:p>
        </p:txBody>
      </p:sp>
      <p:sp>
        <p:nvSpPr>
          <p:cNvPr id="29700" name="Text Box 3"/>
          <p:cNvSpPr txBox="1">
            <a:spLocks noChangeArrowheads="1"/>
          </p:cNvSpPr>
          <p:nvPr/>
        </p:nvSpPr>
        <p:spPr bwMode="auto">
          <a:xfrm>
            <a:off x="914400" y="1752600"/>
            <a:ext cx="7807325"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AU" sz="1400" b="0" dirty="0">
                <a:latin typeface="Courier" charset="0"/>
              </a:rPr>
              <a:t>public static void insertionSort(int[] a) {	</a:t>
            </a:r>
            <a:endParaRPr lang="en-US" sz="1400" b="0" dirty="0">
              <a:latin typeface="Courier" charset="0"/>
            </a:endParaRPr>
          </a:p>
          <a:p>
            <a:pPr algn="l">
              <a:spcBef>
                <a:spcPct val="50000"/>
              </a:spcBef>
              <a:buFontTx/>
              <a:buNone/>
            </a:pPr>
            <a:endParaRPr lang="en-AU" sz="1400" b="0" dirty="0">
              <a:latin typeface="Courier" charset="0"/>
            </a:endParaRPr>
          </a:p>
          <a:p>
            <a:pPr algn="l">
              <a:spcBef>
                <a:spcPct val="50000"/>
              </a:spcBef>
              <a:buFontTx/>
              <a:buNone/>
            </a:pPr>
            <a:r>
              <a:rPr lang="en-US" sz="1400" b="0" dirty="0">
                <a:latin typeface="Courier" charset="0"/>
              </a:rPr>
              <a:t>  </a:t>
            </a:r>
            <a:r>
              <a:rPr lang="en-AU" sz="1400" b="0" dirty="0">
                <a:latin typeface="Courier" charset="0"/>
              </a:rPr>
              <a:t>for (int pass=1;pass&lt;a.length</a:t>
            </a:r>
            <a:r>
              <a:rPr lang="en-AU" sz="1400" b="0" dirty="0" smtClean="0">
                <a:latin typeface="Courier" charset="0"/>
              </a:rPr>
              <a:t>; pass</a:t>
            </a:r>
            <a:r>
              <a:rPr lang="en-AU" sz="1400" b="0" dirty="0">
                <a:latin typeface="Courier" charset="0"/>
              </a:rPr>
              <a:t>++) {	</a:t>
            </a:r>
          </a:p>
          <a:p>
            <a:pPr algn="l">
              <a:spcBef>
                <a:spcPct val="50000"/>
              </a:spcBef>
              <a:buFontTx/>
              <a:buNone/>
            </a:pPr>
            <a:r>
              <a:rPr lang="en-US" sz="1400" b="0" dirty="0">
                <a:latin typeface="Courier" charset="0"/>
              </a:rPr>
              <a:t>    </a:t>
            </a:r>
            <a:r>
              <a:rPr lang="en-AU" sz="1400" b="0" dirty="0">
                <a:latin typeface="Courier" charset="0"/>
              </a:rPr>
              <a:t>int tmp = a[pass];</a:t>
            </a:r>
          </a:p>
          <a:p>
            <a:pPr algn="l">
              <a:spcBef>
                <a:spcPct val="50000"/>
              </a:spcBef>
              <a:buFontTx/>
              <a:buNone/>
            </a:pPr>
            <a:r>
              <a:rPr lang="en-US" sz="1400" b="0" dirty="0">
                <a:latin typeface="Courier" charset="0"/>
              </a:rPr>
              <a:t>    </a:t>
            </a:r>
            <a:r>
              <a:rPr lang="en-AU" sz="1400" b="0" dirty="0">
                <a:latin typeface="Courier" charset="0"/>
              </a:rPr>
              <a:t>int pos = pass-1;</a:t>
            </a:r>
          </a:p>
          <a:p>
            <a:pPr algn="l">
              <a:spcBef>
                <a:spcPct val="50000"/>
              </a:spcBef>
              <a:buFontTx/>
              <a:buNone/>
            </a:pPr>
            <a:r>
              <a:rPr lang="en-US" sz="1400" b="0" dirty="0">
                <a:latin typeface="Courier" charset="0"/>
              </a:rPr>
              <a:t>    </a:t>
            </a:r>
            <a:r>
              <a:rPr lang="en-AU" sz="1400" b="0" dirty="0">
                <a:latin typeface="Courier" charset="0"/>
              </a:rPr>
              <a:t>while (pos &gt;= 0 &amp;&amp; a[pos] &gt; tmp) {</a:t>
            </a:r>
          </a:p>
          <a:p>
            <a:pPr algn="l">
              <a:spcBef>
                <a:spcPct val="50000"/>
              </a:spcBef>
              <a:buFontTx/>
              <a:buNone/>
            </a:pPr>
            <a:r>
              <a:rPr lang="en-US" sz="1400" b="0" dirty="0">
                <a:latin typeface="Courier" charset="0"/>
              </a:rPr>
              <a:t>      </a:t>
            </a:r>
            <a:r>
              <a:rPr lang="en-AU" sz="1400" b="0" dirty="0">
                <a:latin typeface="Courier" charset="0"/>
              </a:rPr>
              <a:t>a[pos+1] = a[pos];</a:t>
            </a:r>
          </a:p>
          <a:p>
            <a:pPr algn="l">
              <a:spcBef>
                <a:spcPct val="50000"/>
              </a:spcBef>
              <a:buFontTx/>
              <a:buNone/>
            </a:pPr>
            <a:r>
              <a:rPr lang="en-US" sz="1400" b="0" dirty="0">
                <a:latin typeface="Courier" charset="0"/>
              </a:rPr>
              <a:t>      </a:t>
            </a:r>
            <a:r>
              <a:rPr lang="en-AU" sz="1400" b="0" dirty="0">
                <a:latin typeface="Courier" charset="0"/>
              </a:rPr>
              <a:t>pos--;</a:t>
            </a:r>
          </a:p>
          <a:p>
            <a:pPr algn="l">
              <a:spcBef>
                <a:spcPct val="50000"/>
              </a:spcBef>
              <a:buFontTx/>
              <a:buNone/>
            </a:pPr>
            <a:r>
              <a:rPr lang="en-US" sz="1400" b="0" dirty="0">
                <a:latin typeface="Courier" charset="0"/>
              </a:rPr>
              <a:t>    </a:t>
            </a:r>
            <a:r>
              <a:rPr lang="en-AU" sz="1400" b="0" dirty="0">
                <a:latin typeface="Courier" charset="0"/>
              </a:rPr>
              <a:t>}			</a:t>
            </a:r>
          </a:p>
          <a:p>
            <a:pPr algn="l">
              <a:spcBef>
                <a:spcPct val="50000"/>
              </a:spcBef>
              <a:buFontTx/>
              <a:buNone/>
            </a:pPr>
            <a:r>
              <a:rPr lang="en-US" b="0" dirty="0">
                <a:latin typeface="Courier" charset="0"/>
              </a:rPr>
              <a:t>    </a:t>
            </a:r>
            <a:r>
              <a:rPr lang="en-AU" b="0" dirty="0">
                <a:latin typeface="Courier" charset="0"/>
              </a:rPr>
              <a:t>a[pos+1] = tmp;</a:t>
            </a:r>
          </a:p>
          <a:p>
            <a:pPr algn="l">
              <a:spcBef>
                <a:spcPct val="50000"/>
              </a:spcBef>
              <a:buFontTx/>
              <a:buNone/>
            </a:pPr>
            <a:r>
              <a:rPr lang="en-US" sz="1400" b="0" dirty="0">
                <a:latin typeface="Courier" charset="0"/>
              </a:rPr>
              <a:t>  </a:t>
            </a:r>
            <a:r>
              <a:rPr lang="en-AU" sz="1400" b="0" dirty="0">
                <a:latin typeface="Courier" charset="0"/>
              </a:rPr>
              <a:t>}</a:t>
            </a:r>
            <a:endParaRPr lang="en-US" sz="1400" b="0" dirty="0">
              <a:latin typeface="Courier" charset="0"/>
            </a:endParaRPr>
          </a:p>
          <a:p>
            <a:pPr algn="l">
              <a:spcBef>
                <a:spcPct val="50000"/>
              </a:spcBef>
              <a:buFontTx/>
              <a:buNone/>
            </a:pPr>
            <a:r>
              <a:rPr lang="en-AU" sz="1400" b="0" dirty="0">
                <a:latin typeface="Courier" charset="0"/>
              </a:rPr>
              <a:t>}</a:t>
            </a:r>
          </a:p>
        </p:txBody>
      </p:sp>
      <p:sp>
        <p:nvSpPr>
          <p:cNvPr id="29701" name="Rectangle 4"/>
          <p:cNvSpPr>
            <a:spLocks noGrp="1" noChangeArrowheads="1"/>
          </p:cNvSpPr>
          <p:nvPr>
            <p:ph type="title"/>
          </p:nvPr>
        </p:nvSpPr>
        <p:spPr/>
        <p:txBody>
          <a:bodyPr/>
          <a:lstStyle/>
          <a:p>
            <a:r>
              <a:rPr lang="en-US" dirty="0">
                <a:latin typeface="Times New Roman" charset="0"/>
              </a:rPr>
              <a:t>Code dissection</a:t>
            </a:r>
            <a:endParaRPr lang="en-AU" dirty="0">
              <a:latin typeface="Times New Roman" charset="0"/>
            </a:endParaRPr>
          </a:p>
        </p:txBody>
      </p:sp>
      <p:sp>
        <p:nvSpPr>
          <p:cNvPr id="29702" name="Text Box 5"/>
          <p:cNvSpPr txBox="1">
            <a:spLocks noChangeArrowheads="1"/>
          </p:cNvSpPr>
          <p:nvPr/>
        </p:nvSpPr>
        <p:spPr bwMode="auto">
          <a:xfrm>
            <a:off x="6013448" y="2794095"/>
            <a:ext cx="3130551"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spcBef>
                <a:spcPct val="50000"/>
              </a:spcBef>
            </a:pPr>
            <a:r>
              <a:rPr lang="en-US" b="0" dirty="0" smtClean="0"/>
              <a:t>Note that if </a:t>
            </a:r>
            <a:r>
              <a:rPr lang="en-US" b="0" dirty="0" smtClean="0">
                <a:latin typeface="Courier" panose="02060409020205020404" pitchFamily="49" charset="0"/>
              </a:rPr>
              <a:t>a[pass]</a:t>
            </a:r>
            <a:r>
              <a:rPr lang="en-US" b="0" dirty="0" smtClean="0"/>
              <a:t> is already in the correct spot, the while loop does nothing and </a:t>
            </a:r>
            <a:r>
              <a:rPr lang="en-US" b="0" dirty="0">
                <a:latin typeface="Courier" panose="02060409020205020404" pitchFamily="49" charset="0"/>
              </a:rPr>
              <a:t>a[pass]</a:t>
            </a:r>
            <a:r>
              <a:rPr lang="en-US" b="0" dirty="0" smtClean="0"/>
              <a:t> goes back into the same place </a:t>
            </a:r>
            <a:endParaRPr lang="en-AU" b="0" dirty="0"/>
          </a:p>
        </p:txBody>
      </p:sp>
      <p:sp>
        <p:nvSpPr>
          <p:cNvPr id="8" name="AutoShape 6"/>
          <p:cNvSpPr>
            <a:spLocks/>
          </p:cNvSpPr>
          <p:nvPr/>
        </p:nvSpPr>
        <p:spPr bwMode="auto">
          <a:xfrm>
            <a:off x="5564641" y="3309257"/>
            <a:ext cx="280987" cy="1278000"/>
          </a:xfrm>
          <a:prstGeom prst="rightBrace">
            <a:avLst>
              <a:gd name="adj1" fmla="val 27119"/>
              <a:gd name="adj2" fmla="val 51389"/>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Tree>
    <p:extLst>
      <p:ext uri="{BB962C8B-B14F-4D97-AF65-F5344CB8AC3E}">
        <p14:creationId xmlns:p14="http://schemas.microsoft.com/office/powerpoint/2010/main" val="20424048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Recursive sorting</a:t>
            </a:r>
            <a:endParaRPr lang="en-US" dirty="0"/>
          </a:p>
        </p:txBody>
      </p:sp>
      <p:sp>
        <p:nvSpPr>
          <p:cNvPr id="5" name="Content Placeholder 4"/>
          <p:cNvSpPr>
            <a:spLocks noGrp="1"/>
          </p:cNvSpPr>
          <p:nvPr>
            <p:ph idx="1"/>
          </p:nvPr>
        </p:nvSpPr>
        <p:spPr>
          <a:xfrm>
            <a:off x="457200" y="1600200"/>
            <a:ext cx="8469086" cy="5094514"/>
          </a:xfrm>
        </p:spPr>
        <p:txBody>
          <a:bodyPr>
            <a:normAutofit/>
          </a:bodyPr>
          <a:lstStyle/>
          <a:p>
            <a:r>
              <a:rPr lang="en-US" dirty="0" smtClean="0">
                <a:latin typeface="Times New Roman" panose="02020603050405020304" pitchFamily="18" charset="0"/>
                <a:cs typeface="Times New Roman" panose="02020603050405020304" pitchFamily="18" charset="0"/>
              </a:rPr>
              <a:t>All of the algorithms so far build up the “sorted part” of the array one element at a time </a:t>
            </a:r>
          </a:p>
          <a:p>
            <a:r>
              <a:rPr lang="en-US" dirty="0" smtClean="0">
                <a:latin typeface="Times New Roman" panose="02020603050405020304" pitchFamily="18" charset="0"/>
                <a:cs typeface="Times New Roman" panose="02020603050405020304" pitchFamily="18" charset="0"/>
              </a:rPr>
              <a:t>What if we take a completely different approach? </a:t>
            </a:r>
          </a:p>
          <a:p>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Faster algorithms split the elements to be sorted into groups,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sort the groups separately, then combine the results</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There are two principal approaches </a:t>
            </a:r>
          </a:p>
          <a:p>
            <a:pPr lvl="1"/>
            <a:r>
              <a:rPr lang="en-US" dirty="0" smtClean="0">
                <a:latin typeface="Times New Roman" panose="02020603050405020304" pitchFamily="18" charset="0"/>
                <a:cs typeface="Times New Roman" panose="02020603050405020304" pitchFamily="18" charset="0"/>
              </a:rPr>
              <a:t>“Intelligent” splitting and “simple” combining</a:t>
            </a:r>
          </a:p>
          <a:p>
            <a:pPr lvl="1"/>
            <a:r>
              <a:rPr lang="en-US" dirty="0" smtClean="0">
                <a:latin typeface="Times New Roman" panose="02020603050405020304" pitchFamily="18" charset="0"/>
                <a:cs typeface="Times New Roman" panose="02020603050405020304" pitchFamily="18" charset="0"/>
              </a:rPr>
              <a:t>Simple splitting and intelligent combining </a:t>
            </a:r>
          </a:p>
          <a:p>
            <a:r>
              <a:rPr lang="en-US" dirty="0" smtClean="0">
                <a:latin typeface="Times New Roman" panose="02020603050405020304" pitchFamily="18" charset="0"/>
                <a:cs typeface="Times New Roman" panose="02020603050405020304" pitchFamily="18" charset="0"/>
              </a:rPr>
              <a:t>These are </a:t>
            </a:r>
            <a:r>
              <a:rPr lang="en-US" i="1" dirty="0" smtClean="0">
                <a:latin typeface="Times New Roman" panose="02020603050405020304" pitchFamily="18" charset="0"/>
                <a:cs typeface="Times New Roman" panose="02020603050405020304" pitchFamily="18" charset="0"/>
              </a:rPr>
              <a:t>divide-and-conquer</a:t>
            </a:r>
            <a:r>
              <a:rPr lang="en-US" dirty="0" smtClean="0">
                <a:latin typeface="Times New Roman" panose="02020603050405020304" pitchFamily="18" charset="0"/>
                <a:cs typeface="Times New Roman" panose="02020603050405020304" pitchFamily="18" charset="0"/>
              </a:rPr>
              <a:t> algorithms </a:t>
            </a:r>
          </a:p>
        </p:txBody>
      </p:sp>
      <p:sp>
        <p:nvSpPr>
          <p:cNvPr id="6" name="Slide Number Placeholder 2"/>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43</a:t>
            </a:fld>
            <a:endParaRPr lang="en-AU" sz="1400" dirty="0"/>
          </a:p>
        </p:txBody>
      </p:sp>
    </p:spTree>
    <p:extLst>
      <p:ext uri="{BB962C8B-B14F-4D97-AF65-F5344CB8AC3E}">
        <p14:creationId xmlns:p14="http://schemas.microsoft.com/office/powerpoint/2010/main" val="188170538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Quicksort</a:t>
            </a:r>
            <a:endParaRPr lang="en-US" dirty="0"/>
          </a:p>
        </p:txBody>
      </p:sp>
      <p:sp>
        <p:nvSpPr>
          <p:cNvPr id="5" name="Content Placeholder 4"/>
          <p:cNvSpPr>
            <a:spLocks noGrp="1"/>
          </p:cNvSpPr>
          <p:nvPr>
            <p:ph idx="1"/>
          </p:nvPr>
        </p:nvSpPr>
        <p:spPr>
          <a:xfrm>
            <a:off x="457200" y="1600200"/>
            <a:ext cx="8469086" cy="5094514"/>
          </a:xfrm>
        </p:spPr>
        <p:txBody>
          <a:bodyPr>
            <a:normAutofit/>
          </a:bodyPr>
          <a:lstStyle/>
          <a:p>
            <a:r>
              <a:rPr lang="en-US" dirty="0" smtClean="0">
                <a:latin typeface="Times New Roman" charset="0"/>
              </a:rPr>
              <a:t>When sorting </a:t>
            </a:r>
            <a:r>
              <a:rPr lang="en-US" i="1" dirty="0" smtClean="0">
                <a:latin typeface="Times New Roman" charset="0"/>
              </a:rPr>
              <a:t>n</a:t>
            </a:r>
            <a:r>
              <a:rPr lang="en-US" dirty="0" smtClean="0">
                <a:latin typeface="Times New Roman" charset="0"/>
              </a:rPr>
              <a:t> items, </a:t>
            </a:r>
            <a:r>
              <a:rPr lang="en-US" b="1" i="1" dirty="0" smtClean="0">
                <a:latin typeface="Times New Roman" charset="0"/>
              </a:rPr>
              <a:t>Quick </a:t>
            </a:r>
            <a:r>
              <a:rPr lang="en-US" b="1" i="1" dirty="0">
                <a:latin typeface="Times New Roman" charset="0"/>
              </a:rPr>
              <a:t>Sort</a:t>
            </a:r>
            <a:r>
              <a:rPr lang="en-US" dirty="0">
                <a:latin typeface="Times New Roman" charset="0"/>
              </a:rPr>
              <a:t> works as </a:t>
            </a:r>
            <a:r>
              <a:rPr lang="en-US" dirty="0" smtClean="0">
                <a:latin typeface="Times New Roman" charset="0"/>
              </a:rPr>
              <a:t>follows</a:t>
            </a:r>
          </a:p>
          <a:p>
            <a:pPr lvl="1"/>
            <a:r>
              <a:rPr lang="en-US" dirty="0" smtClean="0">
                <a:latin typeface="Times New Roman" charset="0"/>
              </a:rPr>
              <a:t>Choose one of the items </a:t>
            </a:r>
            <a:r>
              <a:rPr lang="en-US" i="1" dirty="0" smtClean="0">
                <a:latin typeface="Times New Roman" charset="0"/>
              </a:rPr>
              <a:t>p</a:t>
            </a:r>
            <a:r>
              <a:rPr lang="en-US" dirty="0" smtClean="0">
                <a:latin typeface="Times New Roman" charset="0"/>
              </a:rPr>
              <a:t> to be the </a:t>
            </a:r>
            <a:r>
              <a:rPr lang="en-US" i="1" dirty="0" smtClean="0">
                <a:latin typeface="Times New Roman" charset="0"/>
              </a:rPr>
              <a:t>pivot</a:t>
            </a:r>
            <a:r>
              <a:rPr lang="en-US" dirty="0" smtClean="0">
                <a:latin typeface="Times New Roman" charset="0"/>
              </a:rPr>
              <a:t> </a:t>
            </a:r>
            <a:endParaRPr lang="en-US" dirty="0">
              <a:latin typeface="Times New Roman" charset="0"/>
            </a:endParaRPr>
          </a:p>
          <a:p>
            <a:pPr lvl="1"/>
            <a:r>
              <a:rPr lang="en-US" dirty="0" smtClean="0">
                <a:latin typeface="Times New Roman" charset="0"/>
                <a:ea typeface="ＭＳ Ｐゴシック" charset="0"/>
              </a:rPr>
              <a:t>Partition the items into </a:t>
            </a:r>
            <a:r>
              <a:rPr lang="en-US" i="1" dirty="0" smtClean="0">
                <a:latin typeface="Times New Roman" charset="0"/>
                <a:ea typeface="ＭＳ Ｐゴシック" charset="0"/>
              </a:rPr>
              <a:t>L</a:t>
            </a:r>
            <a:r>
              <a:rPr lang="en-US" dirty="0" smtClean="0">
                <a:latin typeface="Times New Roman" charset="0"/>
                <a:ea typeface="ＭＳ Ｐゴシック" charset="0"/>
              </a:rPr>
              <a:t> (items smaller than </a:t>
            </a:r>
            <a:r>
              <a:rPr lang="en-US" i="1" dirty="0" smtClean="0">
                <a:latin typeface="Times New Roman" charset="0"/>
                <a:ea typeface="ＭＳ Ｐゴシック" charset="0"/>
              </a:rPr>
              <a:t>p</a:t>
            </a:r>
            <a:r>
              <a:rPr lang="en-US" dirty="0" smtClean="0">
                <a:latin typeface="Times New Roman" charset="0"/>
                <a:ea typeface="ＭＳ Ｐゴシック" charset="0"/>
              </a:rPr>
              <a:t>) and </a:t>
            </a:r>
            <a:r>
              <a:rPr lang="en-US" i="1" dirty="0" smtClean="0">
                <a:latin typeface="Times New Roman" charset="0"/>
                <a:ea typeface="ＭＳ Ｐゴシック" charset="0"/>
              </a:rPr>
              <a:t>U</a:t>
            </a:r>
            <a:r>
              <a:rPr lang="en-US" dirty="0" smtClean="0">
                <a:latin typeface="Times New Roman" charset="0"/>
                <a:ea typeface="ＭＳ Ｐゴシック" charset="0"/>
              </a:rPr>
              <a:t> (items larger than </a:t>
            </a:r>
            <a:r>
              <a:rPr lang="en-US" i="1" dirty="0" smtClean="0">
                <a:latin typeface="Times New Roman" charset="0"/>
                <a:ea typeface="ＭＳ Ｐゴシック" charset="0"/>
              </a:rPr>
              <a:t>p</a:t>
            </a:r>
            <a:r>
              <a:rPr lang="en-US" dirty="0" smtClean="0">
                <a:latin typeface="Times New Roman" charset="0"/>
                <a:ea typeface="ＭＳ Ｐゴシック" charset="0"/>
              </a:rPr>
              <a:t>)</a:t>
            </a:r>
            <a:endParaRPr lang="en-US" dirty="0">
              <a:latin typeface="Times New Roman" charset="0"/>
            </a:endParaRPr>
          </a:p>
          <a:p>
            <a:pPr lvl="1"/>
            <a:r>
              <a:rPr lang="en-US" i="1" dirty="0" smtClean="0">
                <a:latin typeface="Times New Roman" charset="0"/>
                <a:ea typeface="ＭＳ Ｐゴシック" charset="0"/>
              </a:rPr>
              <a:t>L’ = sort(L)</a:t>
            </a:r>
          </a:p>
          <a:p>
            <a:pPr lvl="1"/>
            <a:r>
              <a:rPr lang="en-US" i="1" dirty="0" smtClean="0">
                <a:latin typeface="Times New Roman" charset="0"/>
                <a:ea typeface="ＭＳ Ｐゴシック" charset="0"/>
              </a:rPr>
              <a:t>U’ = sort(U)</a:t>
            </a:r>
            <a:endParaRPr lang="en-US" i="1" dirty="0" smtClean="0">
              <a:latin typeface="Times New Roman" charset="0"/>
            </a:endParaRPr>
          </a:p>
          <a:p>
            <a:pPr lvl="1"/>
            <a:r>
              <a:rPr lang="en-US" dirty="0" smtClean="0">
                <a:latin typeface="Times New Roman" charset="0"/>
              </a:rPr>
              <a:t>The sorted array is then </a:t>
            </a:r>
            <a:r>
              <a:rPr lang="en-US" i="1" dirty="0" smtClean="0">
                <a:latin typeface="Times New Roman" charset="0"/>
              </a:rPr>
              <a:t>L’ + p + U’ </a:t>
            </a:r>
            <a:r>
              <a:rPr lang="en-US" dirty="0" smtClean="0">
                <a:latin typeface="Times New Roman" charset="0"/>
              </a:rPr>
              <a:t>, in that order </a:t>
            </a:r>
            <a:endParaRPr lang="en-US" i="1" dirty="0" smtClean="0">
              <a:latin typeface="Times New Roman" charset="0"/>
            </a:endParaRPr>
          </a:p>
          <a:p>
            <a:r>
              <a:rPr lang="en-US" dirty="0" smtClean="0">
                <a:latin typeface="Times New Roman" charset="0"/>
              </a:rPr>
              <a:t>Intelligent splitting, and simple combining</a:t>
            </a:r>
          </a:p>
        </p:txBody>
      </p:sp>
      <p:sp>
        <p:nvSpPr>
          <p:cNvPr id="6" name="Slide Number Placeholder 2"/>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44</a:t>
            </a:fld>
            <a:endParaRPr lang="en-AU" sz="1400" dirty="0"/>
          </a:p>
        </p:txBody>
      </p:sp>
    </p:spTree>
    <p:extLst>
      <p:ext uri="{BB962C8B-B14F-4D97-AF65-F5344CB8AC3E}">
        <p14:creationId xmlns:p14="http://schemas.microsoft.com/office/powerpoint/2010/main" val="320561150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7911CF57-1389-BD47-BB11-B035BC665551}" type="slidenum">
              <a:rPr lang="en-AU" sz="1400"/>
              <a:pPr/>
              <a:t>45</a:t>
            </a:fld>
            <a:endParaRPr lang="en-AU" sz="1400" dirty="0"/>
          </a:p>
        </p:txBody>
      </p:sp>
      <p:sp>
        <p:nvSpPr>
          <p:cNvPr id="25603" name="Rectangle 2"/>
          <p:cNvSpPr>
            <a:spLocks noGrp="1" noChangeArrowheads="1"/>
          </p:cNvSpPr>
          <p:nvPr>
            <p:ph type="title"/>
          </p:nvPr>
        </p:nvSpPr>
        <p:spPr/>
        <p:txBody>
          <a:bodyPr/>
          <a:lstStyle/>
          <a:p>
            <a:r>
              <a:rPr lang="en-US" dirty="0" smtClean="0">
                <a:latin typeface="Times New Roman" charset="0"/>
              </a:rPr>
              <a:t>Behaviour of quicksort</a:t>
            </a:r>
            <a:endParaRPr lang="en-AU" dirty="0">
              <a:latin typeface="Times New Roman" charset="0"/>
            </a:endParaRPr>
          </a:p>
        </p:txBody>
      </p:sp>
      <p:sp>
        <p:nvSpPr>
          <p:cNvPr id="6" name="Rectangle 5"/>
          <p:cNvSpPr>
            <a:spLocks noChangeArrowheads="1"/>
          </p:cNvSpPr>
          <p:nvPr/>
        </p:nvSpPr>
        <p:spPr bwMode="auto">
          <a:xfrm>
            <a:off x="2652480"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6</a:t>
            </a:r>
            <a:endParaRPr lang="en-AU" b="0" dirty="0">
              <a:latin typeface="Courier" charset="0"/>
            </a:endParaRPr>
          </a:p>
        </p:txBody>
      </p:sp>
      <p:sp>
        <p:nvSpPr>
          <p:cNvPr id="7" name="Rectangle 6"/>
          <p:cNvSpPr>
            <a:spLocks noChangeArrowheads="1"/>
          </p:cNvSpPr>
          <p:nvPr/>
        </p:nvSpPr>
        <p:spPr bwMode="auto">
          <a:xfrm>
            <a:off x="3074557"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8</a:t>
            </a:r>
            <a:endParaRPr lang="en-AU" b="0" dirty="0">
              <a:latin typeface="Courier" charset="0"/>
            </a:endParaRPr>
          </a:p>
        </p:txBody>
      </p:sp>
      <p:sp>
        <p:nvSpPr>
          <p:cNvPr id="8" name="Rectangle 7"/>
          <p:cNvSpPr>
            <a:spLocks noChangeArrowheads="1"/>
          </p:cNvSpPr>
          <p:nvPr/>
        </p:nvSpPr>
        <p:spPr bwMode="auto">
          <a:xfrm>
            <a:off x="3496633"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a:t>
            </a:r>
            <a:endParaRPr lang="en-AU" b="0" dirty="0">
              <a:latin typeface="Courier" charset="0"/>
            </a:endParaRPr>
          </a:p>
        </p:txBody>
      </p:sp>
      <p:sp>
        <p:nvSpPr>
          <p:cNvPr id="9" name="Rectangle 8"/>
          <p:cNvSpPr>
            <a:spLocks noChangeArrowheads="1"/>
          </p:cNvSpPr>
          <p:nvPr/>
        </p:nvSpPr>
        <p:spPr bwMode="auto">
          <a:xfrm>
            <a:off x="3918710"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15</a:t>
            </a:r>
            <a:endParaRPr lang="en-AU" b="0" dirty="0">
              <a:latin typeface="Courier" charset="0"/>
            </a:endParaRPr>
          </a:p>
        </p:txBody>
      </p:sp>
      <p:sp>
        <p:nvSpPr>
          <p:cNvPr id="10" name="Rectangle 9"/>
          <p:cNvSpPr>
            <a:spLocks noChangeArrowheads="1"/>
          </p:cNvSpPr>
          <p:nvPr/>
        </p:nvSpPr>
        <p:spPr bwMode="auto">
          <a:xfrm>
            <a:off x="4340787"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12</a:t>
            </a:r>
            <a:endParaRPr lang="en-AU" b="0" dirty="0">
              <a:latin typeface="Courier" charset="0"/>
            </a:endParaRPr>
          </a:p>
        </p:txBody>
      </p:sp>
      <p:sp>
        <p:nvSpPr>
          <p:cNvPr id="11" name="Rectangle 10"/>
          <p:cNvSpPr>
            <a:spLocks noChangeArrowheads="1"/>
          </p:cNvSpPr>
          <p:nvPr/>
        </p:nvSpPr>
        <p:spPr bwMode="auto">
          <a:xfrm>
            <a:off x="4762863"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2</a:t>
            </a:r>
            <a:endParaRPr lang="en-AU" b="0" dirty="0">
              <a:latin typeface="Courier" charset="0"/>
            </a:endParaRPr>
          </a:p>
        </p:txBody>
      </p:sp>
      <p:sp>
        <p:nvSpPr>
          <p:cNvPr id="12" name="Rectangle 11"/>
          <p:cNvSpPr>
            <a:spLocks noChangeArrowheads="1"/>
          </p:cNvSpPr>
          <p:nvPr/>
        </p:nvSpPr>
        <p:spPr bwMode="auto">
          <a:xfrm>
            <a:off x="5184940"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13" name="Rectangle 12"/>
          <p:cNvSpPr>
            <a:spLocks noChangeArrowheads="1"/>
          </p:cNvSpPr>
          <p:nvPr/>
        </p:nvSpPr>
        <p:spPr bwMode="auto">
          <a:xfrm>
            <a:off x="5607016"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sp>
        <p:nvSpPr>
          <p:cNvPr id="2" name="TextBox 1"/>
          <p:cNvSpPr txBox="1"/>
          <p:nvPr/>
        </p:nvSpPr>
        <p:spPr>
          <a:xfrm>
            <a:off x="3305888" y="3886591"/>
            <a:ext cx="2069797" cy="369332"/>
          </a:xfrm>
          <a:prstGeom prst="rect">
            <a:avLst/>
          </a:prstGeom>
          <a:noFill/>
        </p:spPr>
        <p:txBody>
          <a:bodyPr wrap="none" rtlCol="0">
            <a:spAutoFit/>
          </a:bodyPr>
          <a:lstStyle/>
          <a:p>
            <a:r>
              <a:rPr lang="en-AU" dirty="0" smtClean="0"/>
              <a:t>Choose a pivot (</a:t>
            </a:r>
            <a:r>
              <a:rPr lang="en-AU" dirty="0" smtClean="0">
                <a:latin typeface="Courier" panose="02060409020205020404" pitchFamily="49" charset="0"/>
              </a:rPr>
              <a:t>7</a:t>
            </a:r>
            <a:r>
              <a:rPr lang="en-AU" dirty="0" smtClean="0"/>
              <a:t>)</a:t>
            </a:r>
            <a:endParaRPr lang="en-AU" dirty="0"/>
          </a:p>
        </p:txBody>
      </p:sp>
      <p:grpSp>
        <p:nvGrpSpPr>
          <p:cNvPr id="47" name="Group 46"/>
          <p:cNvGrpSpPr/>
          <p:nvPr/>
        </p:nvGrpSpPr>
        <p:grpSpPr>
          <a:xfrm>
            <a:off x="1031379" y="3227223"/>
            <a:ext cx="1266230" cy="457200"/>
            <a:chOff x="1031379" y="3254046"/>
            <a:chExt cx="1266230" cy="457200"/>
          </a:xfrm>
        </p:grpSpPr>
        <p:sp>
          <p:nvSpPr>
            <p:cNvPr id="16" name="Rectangle 15"/>
            <p:cNvSpPr>
              <a:spLocks noChangeArrowheads="1"/>
            </p:cNvSpPr>
            <p:nvPr/>
          </p:nvSpPr>
          <p:spPr bwMode="auto">
            <a:xfrm>
              <a:off x="1031379" y="325404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6</a:t>
              </a:r>
              <a:endParaRPr lang="en-AU" b="0" dirty="0">
                <a:latin typeface="Courier" charset="0"/>
              </a:endParaRPr>
            </a:p>
          </p:txBody>
        </p:sp>
        <p:sp>
          <p:nvSpPr>
            <p:cNvPr id="17" name="Rectangle 16"/>
            <p:cNvSpPr>
              <a:spLocks noChangeArrowheads="1"/>
            </p:cNvSpPr>
            <p:nvPr/>
          </p:nvSpPr>
          <p:spPr bwMode="auto">
            <a:xfrm>
              <a:off x="1453456" y="325404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a:t>
              </a:r>
              <a:endParaRPr lang="en-AU" b="0" dirty="0">
                <a:latin typeface="Courier" charset="0"/>
              </a:endParaRPr>
            </a:p>
          </p:txBody>
        </p:sp>
        <p:sp>
          <p:nvSpPr>
            <p:cNvPr id="18" name="Rectangle 17"/>
            <p:cNvSpPr>
              <a:spLocks noChangeArrowheads="1"/>
            </p:cNvSpPr>
            <p:nvPr/>
          </p:nvSpPr>
          <p:spPr bwMode="auto">
            <a:xfrm>
              <a:off x="1875532" y="325404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2</a:t>
              </a:r>
              <a:endParaRPr lang="en-AU" b="0" dirty="0">
                <a:latin typeface="Courier" charset="0"/>
              </a:endParaRPr>
            </a:p>
          </p:txBody>
        </p:sp>
      </p:grpSp>
      <p:grpSp>
        <p:nvGrpSpPr>
          <p:cNvPr id="48" name="Group 47"/>
          <p:cNvGrpSpPr/>
          <p:nvPr/>
        </p:nvGrpSpPr>
        <p:grpSpPr>
          <a:xfrm>
            <a:off x="6458506" y="3227223"/>
            <a:ext cx="1688307" cy="457200"/>
            <a:chOff x="6457073" y="3254046"/>
            <a:chExt cx="1688307" cy="457200"/>
          </a:xfrm>
        </p:grpSpPr>
        <p:sp>
          <p:nvSpPr>
            <p:cNvPr id="24" name="Rectangle 23"/>
            <p:cNvSpPr>
              <a:spLocks noChangeArrowheads="1"/>
            </p:cNvSpPr>
            <p:nvPr/>
          </p:nvSpPr>
          <p:spPr bwMode="auto">
            <a:xfrm>
              <a:off x="6457073" y="325404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8</a:t>
              </a:r>
              <a:endParaRPr lang="en-AU" b="0" dirty="0">
                <a:latin typeface="Courier" charset="0"/>
              </a:endParaRPr>
            </a:p>
          </p:txBody>
        </p:sp>
        <p:sp>
          <p:nvSpPr>
            <p:cNvPr id="25" name="Rectangle 24"/>
            <p:cNvSpPr>
              <a:spLocks noChangeArrowheads="1"/>
            </p:cNvSpPr>
            <p:nvPr/>
          </p:nvSpPr>
          <p:spPr bwMode="auto">
            <a:xfrm>
              <a:off x="6879150" y="325404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15</a:t>
              </a:r>
              <a:endParaRPr lang="en-AU" b="0" dirty="0">
                <a:latin typeface="Courier" charset="0"/>
              </a:endParaRPr>
            </a:p>
          </p:txBody>
        </p:sp>
        <p:sp>
          <p:nvSpPr>
            <p:cNvPr id="26" name="Rectangle 25"/>
            <p:cNvSpPr>
              <a:spLocks noChangeArrowheads="1"/>
            </p:cNvSpPr>
            <p:nvPr/>
          </p:nvSpPr>
          <p:spPr bwMode="auto">
            <a:xfrm>
              <a:off x="7301226" y="325404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12</a:t>
              </a:r>
              <a:endParaRPr lang="en-AU" b="0" dirty="0">
                <a:latin typeface="Courier" charset="0"/>
              </a:endParaRPr>
            </a:p>
          </p:txBody>
        </p:sp>
        <p:sp>
          <p:nvSpPr>
            <p:cNvPr id="27" name="Rectangle 26"/>
            <p:cNvSpPr>
              <a:spLocks noChangeArrowheads="1"/>
            </p:cNvSpPr>
            <p:nvPr/>
          </p:nvSpPr>
          <p:spPr bwMode="auto">
            <a:xfrm>
              <a:off x="7723303" y="325404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grpSp>
      <p:grpSp>
        <p:nvGrpSpPr>
          <p:cNvPr id="15" name="Group 14"/>
          <p:cNvGrpSpPr/>
          <p:nvPr/>
        </p:nvGrpSpPr>
        <p:grpSpPr>
          <a:xfrm>
            <a:off x="1031379" y="4500851"/>
            <a:ext cx="1266230" cy="457200"/>
            <a:chOff x="1031380" y="4484132"/>
            <a:chExt cx="1266230" cy="457200"/>
          </a:xfrm>
        </p:grpSpPr>
        <p:sp>
          <p:nvSpPr>
            <p:cNvPr id="32" name="Rectangle 31"/>
            <p:cNvSpPr>
              <a:spLocks noChangeArrowheads="1"/>
            </p:cNvSpPr>
            <p:nvPr/>
          </p:nvSpPr>
          <p:spPr bwMode="auto">
            <a:xfrm>
              <a:off x="1031380" y="4484132"/>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a:t>
              </a:r>
              <a:endParaRPr lang="en-AU" b="0" dirty="0">
                <a:latin typeface="Courier" charset="0"/>
              </a:endParaRPr>
            </a:p>
          </p:txBody>
        </p:sp>
        <p:sp>
          <p:nvSpPr>
            <p:cNvPr id="33" name="Rectangle 32"/>
            <p:cNvSpPr>
              <a:spLocks noChangeArrowheads="1"/>
            </p:cNvSpPr>
            <p:nvPr/>
          </p:nvSpPr>
          <p:spPr bwMode="auto">
            <a:xfrm>
              <a:off x="1453457" y="4484132"/>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2</a:t>
              </a:r>
              <a:endParaRPr lang="en-AU" b="0" dirty="0">
                <a:latin typeface="Courier" charset="0"/>
              </a:endParaRPr>
            </a:p>
          </p:txBody>
        </p:sp>
        <p:sp>
          <p:nvSpPr>
            <p:cNvPr id="34" name="Rectangle 33"/>
            <p:cNvSpPr>
              <a:spLocks noChangeArrowheads="1"/>
            </p:cNvSpPr>
            <p:nvPr/>
          </p:nvSpPr>
          <p:spPr bwMode="auto">
            <a:xfrm>
              <a:off x="1875533" y="4484132"/>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6</a:t>
              </a:r>
              <a:endParaRPr lang="en-AU" b="0" dirty="0">
                <a:latin typeface="Courier" charset="0"/>
              </a:endParaRPr>
            </a:p>
          </p:txBody>
        </p:sp>
      </p:grpSp>
      <p:grpSp>
        <p:nvGrpSpPr>
          <p:cNvPr id="49" name="Group 48"/>
          <p:cNvGrpSpPr/>
          <p:nvPr/>
        </p:nvGrpSpPr>
        <p:grpSpPr>
          <a:xfrm>
            <a:off x="6458506" y="4500851"/>
            <a:ext cx="1688307" cy="457200"/>
            <a:chOff x="6459939" y="4484132"/>
            <a:chExt cx="1688307" cy="457200"/>
          </a:xfrm>
        </p:grpSpPr>
        <p:sp>
          <p:nvSpPr>
            <p:cNvPr id="35" name="Rectangle 34"/>
            <p:cNvSpPr>
              <a:spLocks noChangeArrowheads="1"/>
            </p:cNvSpPr>
            <p:nvPr/>
          </p:nvSpPr>
          <p:spPr bwMode="auto">
            <a:xfrm>
              <a:off x="6459939" y="4484132"/>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8</a:t>
              </a:r>
              <a:endParaRPr lang="en-AU" b="0" dirty="0">
                <a:latin typeface="Courier" charset="0"/>
              </a:endParaRPr>
            </a:p>
          </p:txBody>
        </p:sp>
        <p:sp>
          <p:nvSpPr>
            <p:cNvPr id="36" name="Rectangle 35"/>
            <p:cNvSpPr>
              <a:spLocks noChangeArrowheads="1"/>
            </p:cNvSpPr>
            <p:nvPr/>
          </p:nvSpPr>
          <p:spPr bwMode="auto">
            <a:xfrm>
              <a:off x="6882016" y="4484132"/>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37" name="Rectangle 36"/>
            <p:cNvSpPr>
              <a:spLocks noChangeArrowheads="1"/>
            </p:cNvSpPr>
            <p:nvPr/>
          </p:nvSpPr>
          <p:spPr bwMode="auto">
            <a:xfrm>
              <a:off x="7304092" y="4484132"/>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12</a:t>
              </a:r>
              <a:endParaRPr lang="en-AU" b="0" dirty="0">
                <a:latin typeface="Courier" charset="0"/>
              </a:endParaRPr>
            </a:p>
          </p:txBody>
        </p:sp>
        <p:sp>
          <p:nvSpPr>
            <p:cNvPr id="38" name="Rectangle 37"/>
            <p:cNvSpPr>
              <a:spLocks noChangeArrowheads="1"/>
            </p:cNvSpPr>
            <p:nvPr/>
          </p:nvSpPr>
          <p:spPr bwMode="auto">
            <a:xfrm>
              <a:off x="7726169" y="4484132"/>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15</a:t>
              </a:r>
              <a:endParaRPr lang="en-AU" b="0" dirty="0">
                <a:latin typeface="Courier" charset="0"/>
              </a:endParaRPr>
            </a:p>
          </p:txBody>
        </p:sp>
      </p:grpSp>
      <p:sp>
        <p:nvSpPr>
          <p:cNvPr id="39" name="Rectangle 38"/>
          <p:cNvSpPr>
            <a:spLocks noChangeArrowheads="1"/>
          </p:cNvSpPr>
          <p:nvPr/>
        </p:nvSpPr>
        <p:spPr bwMode="auto">
          <a:xfrm>
            <a:off x="2652480" y="5834743"/>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a:t>
            </a:r>
            <a:endParaRPr lang="en-AU" b="0" dirty="0">
              <a:latin typeface="Courier" charset="0"/>
            </a:endParaRPr>
          </a:p>
        </p:txBody>
      </p:sp>
      <p:sp>
        <p:nvSpPr>
          <p:cNvPr id="40" name="Rectangle 39"/>
          <p:cNvSpPr>
            <a:spLocks noChangeArrowheads="1"/>
          </p:cNvSpPr>
          <p:nvPr/>
        </p:nvSpPr>
        <p:spPr bwMode="auto">
          <a:xfrm>
            <a:off x="3074557" y="5834743"/>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2</a:t>
            </a:r>
            <a:endParaRPr lang="en-AU" b="0" dirty="0">
              <a:latin typeface="Courier" charset="0"/>
            </a:endParaRPr>
          </a:p>
        </p:txBody>
      </p:sp>
      <p:sp>
        <p:nvSpPr>
          <p:cNvPr id="41" name="Rectangle 40"/>
          <p:cNvSpPr>
            <a:spLocks noChangeArrowheads="1"/>
          </p:cNvSpPr>
          <p:nvPr/>
        </p:nvSpPr>
        <p:spPr bwMode="auto">
          <a:xfrm>
            <a:off x="3496633" y="5834743"/>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6</a:t>
            </a:r>
            <a:endParaRPr lang="en-AU" b="0" dirty="0">
              <a:latin typeface="Courier" charset="0"/>
            </a:endParaRPr>
          </a:p>
        </p:txBody>
      </p:sp>
      <p:sp>
        <p:nvSpPr>
          <p:cNvPr id="42" name="Rectangle 41"/>
          <p:cNvSpPr>
            <a:spLocks noChangeArrowheads="1"/>
          </p:cNvSpPr>
          <p:nvPr/>
        </p:nvSpPr>
        <p:spPr bwMode="auto">
          <a:xfrm>
            <a:off x="3918710" y="5834743"/>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sp>
        <p:nvSpPr>
          <p:cNvPr id="43" name="Rectangle 42"/>
          <p:cNvSpPr>
            <a:spLocks noChangeArrowheads="1"/>
          </p:cNvSpPr>
          <p:nvPr/>
        </p:nvSpPr>
        <p:spPr bwMode="auto">
          <a:xfrm>
            <a:off x="4340787" y="5834743"/>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8</a:t>
            </a:r>
            <a:endParaRPr lang="en-AU" b="0" dirty="0">
              <a:latin typeface="Courier" charset="0"/>
            </a:endParaRPr>
          </a:p>
        </p:txBody>
      </p:sp>
      <p:sp>
        <p:nvSpPr>
          <p:cNvPr id="44" name="Rectangle 43"/>
          <p:cNvSpPr>
            <a:spLocks noChangeArrowheads="1"/>
          </p:cNvSpPr>
          <p:nvPr/>
        </p:nvSpPr>
        <p:spPr bwMode="auto">
          <a:xfrm>
            <a:off x="4762863" y="5834743"/>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45" name="Rectangle 44"/>
          <p:cNvSpPr>
            <a:spLocks noChangeArrowheads="1"/>
          </p:cNvSpPr>
          <p:nvPr/>
        </p:nvSpPr>
        <p:spPr bwMode="auto">
          <a:xfrm>
            <a:off x="5184940" y="5834743"/>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12</a:t>
            </a:r>
            <a:endParaRPr lang="en-AU" b="0" dirty="0">
              <a:latin typeface="Courier" charset="0"/>
            </a:endParaRPr>
          </a:p>
        </p:txBody>
      </p:sp>
      <p:sp>
        <p:nvSpPr>
          <p:cNvPr id="46" name="Rectangle 45"/>
          <p:cNvSpPr>
            <a:spLocks noChangeArrowheads="1"/>
          </p:cNvSpPr>
          <p:nvPr/>
        </p:nvSpPr>
        <p:spPr bwMode="auto">
          <a:xfrm>
            <a:off x="5607016" y="5834743"/>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15</a:t>
            </a:r>
            <a:endParaRPr lang="en-AU" b="0" dirty="0">
              <a:latin typeface="Courier" charset="0"/>
            </a:endParaRPr>
          </a:p>
        </p:txBody>
      </p:sp>
      <p:cxnSp>
        <p:nvCxnSpPr>
          <p:cNvPr id="51" name="Straight Arrow Connector 50"/>
          <p:cNvCxnSpPr/>
          <p:nvPr/>
        </p:nvCxnSpPr>
        <p:spPr>
          <a:xfrm flipH="1">
            <a:off x="5184940" y="2471057"/>
            <a:ext cx="633114" cy="1415534"/>
          </a:xfrm>
          <a:prstGeom prst="straightConnector1">
            <a:avLst/>
          </a:prstGeom>
          <a:ln w="25400">
            <a:solidFill>
              <a:schemeClr val="tx1"/>
            </a:solidFill>
            <a:prstDash val="lgDash"/>
            <a:tailEnd type="stealth" w="lg" len="lg"/>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334400" y="2519456"/>
            <a:ext cx="1994701" cy="659368"/>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flipH="1">
            <a:off x="2438400" y="2519456"/>
            <a:ext cx="1902387" cy="659368"/>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864000" y="2356171"/>
            <a:ext cx="1660464" cy="646331"/>
          </a:xfrm>
          <a:prstGeom prst="rect">
            <a:avLst/>
          </a:prstGeom>
          <a:noFill/>
        </p:spPr>
        <p:txBody>
          <a:bodyPr wrap="square" rtlCol="0">
            <a:spAutoFit/>
          </a:bodyPr>
          <a:lstStyle/>
          <a:p>
            <a:pPr algn="ctr"/>
            <a:r>
              <a:rPr lang="en-AU" dirty="0" smtClean="0"/>
              <a:t>Items smaller than the pivot</a:t>
            </a:r>
            <a:endParaRPr lang="en-AU" dirty="0"/>
          </a:p>
        </p:txBody>
      </p:sp>
      <p:sp>
        <p:nvSpPr>
          <p:cNvPr id="61" name="TextBox 60"/>
          <p:cNvSpPr txBox="1"/>
          <p:nvPr/>
        </p:nvSpPr>
        <p:spPr>
          <a:xfrm>
            <a:off x="6486349" y="2356171"/>
            <a:ext cx="1660464" cy="646331"/>
          </a:xfrm>
          <a:prstGeom prst="rect">
            <a:avLst/>
          </a:prstGeom>
          <a:noFill/>
        </p:spPr>
        <p:txBody>
          <a:bodyPr wrap="square" rtlCol="0">
            <a:spAutoFit/>
          </a:bodyPr>
          <a:lstStyle/>
          <a:p>
            <a:pPr algn="ctr"/>
            <a:r>
              <a:rPr lang="en-AU" dirty="0" smtClean="0"/>
              <a:t>Items larger than the pivot</a:t>
            </a:r>
            <a:endParaRPr lang="en-AU" dirty="0"/>
          </a:p>
        </p:txBody>
      </p:sp>
      <p:cxnSp>
        <p:nvCxnSpPr>
          <p:cNvPr id="62" name="Straight Arrow Connector 61"/>
          <p:cNvCxnSpPr/>
          <p:nvPr/>
        </p:nvCxnSpPr>
        <p:spPr>
          <a:xfrm flipH="1">
            <a:off x="1664494" y="3766938"/>
            <a:ext cx="1" cy="651399"/>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H="1">
            <a:off x="7327621" y="3765600"/>
            <a:ext cx="1" cy="651399"/>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1664494" y="5083629"/>
            <a:ext cx="1111363" cy="620485"/>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flipH="1">
            <a:off x="6029093" y="5045529"/>
            <a:ext cx="1273567" cy="658585"/>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flipH="1">
            <a:off x="4129750" y="4255923"/>
            <a:ext cx="932107" cy="1448191"/>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78" name="TextBox 77"/>
          <p:cNvSpPr txBox="1"/>
          <p:nvPr/>
        </p:nvSpPr>
        <p:spPr>
          <a:xfrm>
            <a:off x="743121" y="3907971"/>
            <a:ext cx="707571" cy="369332"/>
          </a:xfrm>
          <a:prstGeom prst="rect">
            <a:avLst/>
          </a:prstGeom>
          <a:noFill/>
        </p:spPr>
        <p:txBody>
          <a:bodyPr wrap="square" rtlCol="0">
            <a:spAutoFit/>
          </a:bodyPr>
          <a:lstStyle/>
          <a:p>
            <a:r>
              <a:rPr lang="en-AU" dirty="0" smtClean="0"/>
              <a:t>Sort</a:t>
            </a:r>
            <a:endParaRPr lang="en-AU" dirty="0"/>
          </a:p>
        </p:txBody>
      </p:sp>
      <p:sp>
        <p:nvSpPr>
          <p:cNvPr id="79" name="TextBox 78"/>
          <p:cNvSpPr txBox="1"/>
          <p:nvPr/>
        </p:nvSpPr>
        <p:spPr>
          <a:xfrm>
            <a:off x="7524582" y="3907971"/>
            <a:ext cx="707571" cy="369332"/>
          </a:xfrm>
          <a:prstGeom prst="rect">
            <a:avLst/>
          </a:prstGeom>
          <a:noFill/>
        </p:spPr>
        <p:txBody>
          <a:bodyPr wrap="square" rtlCol="0">
            <a:spAutoFit/>
          </a:bodyPr>
          <a:lstStyle/>
          <a:p>
            <a:r>
              <a:rPr lang="en-AU" dirty="0" smtClean="0"/>
              <a:t>Sort</a:t>
            </a:r>
            <a:endParaRPr lang="en-AU" dirty="0"/>
          </a:p>
        </p:txBody>
      </p:sp>
      <p:sp>
        <p:nvSpPr>
          <p:cNvPr id="80" name="TextBox 79"/>
          <p:cNvSpPr txBox="1"/>
          <p:nvPr/>
        </p:nvSpPr>
        <p:spPr>
          <a:xfrm>
            <a:off x="2828978" y="5190155"/>
            <a:ext cx="1121229" cy="369332"/>
          </a:xfrm>
          <a:prstGeom prst="rect">
            <a:avLst/>
          </a:prstGeom>
          <a:noFill/>
        </p:spPr>
        <p:txBody>
          <a:bodyPr wrap="square" rtlCol="0">
            <a:spAutoFit/>
          </a:bodyPr>
          <a:lstStyle/>
          <a:p>
            <a:r>
              <a:rPr lang="en-AU" dirty="0" smtClean="0"/>
              <a:t>Append</a:t>
            </a:r>
            <a:endParaRPr lang="en-AU" dirty="0"/>
          </a:p>
        </p:txBody>
      </p:sp>
    </p:spTree>
    <p:extLst>
      <p:ext uri="{BB962C8B-B14F-4D97-AF65-F5344CB8AC3E}">
        <p14:creationId xmlns:p14="http://schemas.microsoft.com/office/powerpoint/2010/main" val="9223316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
                                        </p:tgtEl>
                                        <p:attrNameLst>
                                          <p:attrName>style.visibility</p:attrName>
                                        </p:attrNameLst>
                                      </p:cBhvr>
                                      <p:to>
                                        <p:strVal val="visible"/>
                                      </p:to>
                                    </p:set>
                                  </p:childTnLst>
                                </p:cTn>
                              </p:par>
                              <p:par>
                                <p:cTn id="9" presetID="3" presetClass="emph" presetSubtype="2" fill="hold" grpId="0" nodeType="withEffect">
                                  <p:stCondLst>
                                    <p:cond delay="0"/>
                                  </p:stCondLst>
                                  <p:childTnLst>
                                    <p:animClr clrSpc="rgb" dir="cw">
                                      <p:cBhvr override="childStyle">
                                        <p:cTn id="10" dur="500" fill="hold"/>
                                        <p:tgtEl>
                                          <p:spTgt spid="13"/>
                                        </p:tgtEl>
                                        <p:attrNameLst>
                                          <p:attrName>style.color</p:attrName>
                                        </p:attrNameLst>
                                      </p:cBhvr>
                                      <p:to>
                                        <a:srgbClr val="FC2E18"/>
                                      </p:to>
                                    </p:animClr>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par>
                                <p:cTn id="19" presetID="3" presetClass="emph" presetSubtype="2" fill="hold" grpId="0" nodeType="withEffect">
                                  <p:stCondLst>
                                    <p:cond delay="0"/>
                                  </p:stCondLst>
                                  <p:childTnLst>
                                    <p:animClr clrSpc="rgb" dir="cw">
                                      <p:cBhvr override="childStyle">
                                        <p:cTn id="20" dur="500" fill="hold"/>
                                        <p:tgtEl>
                                          <p:spTgt spid="6"/>
                                        </p:tgtEl>
                                        <p:attrNameLst>
                                          <p:attrName>style.color</p:attrName>
                                        </p:attrNameLst>
                                      </p:cBhvr>
                                      <p:to>
                                        <a:srgbClr val="FC2E18"/>
                                      </p:to>
                                    </p:animClr>
                                  </p:childTnLst>
                                </p:cTn>
                              </p:par>
                              <p:par>
                                <p:cTn id="21" presetID="3" presetClass="emph" presetSubtype="2" fill="hold" grpId="0" nodeType="withEffect">
                                  <p:stCondLst>
                                    <p:cond delay="0"/>
                                  </p:stCondLst>
                                  <p:childTnLst>
                                    <p:animClr clrSpc="rgb" dir="cw">
                                      <p:cBhvr override="childStyle">
                                        <p:cTn id="22" dur="500" fill="hold"/>
                                        <p:tgtEl>
                                          <p:spTgt spid="8"/>
                                        </p:tgtEl>
                                        <p:attrNameLst>
                                          <p:attrName>style.color</p:attrName>
                                        </p:attrNameLst>
                                      </p:cBhvr>
                                      <p:to>
                                        <a:srgbClr val="FC2E18"/>
                                      </p:to>
                                    </p:animClr>
                                  </p:childTnLst>
                                </p:cTn>
                              </p:par>
                              <p:par>
                                <p:cTn id="23" presetID="3" presetClass="emph" presetSubtype="2" fill="hold" grpId="0" nodeType="withEffect">
                                  <p:stCondLst>
                                    <p:cond delay="0"/>
                                  </p:stCondLst>
                                  <p:childTnLst>
                                    <p:animClr clrSpc="rgb" dir="cw">
                                      <p:cBhvr override="childStyle">
                                        <p:cTn id="24" dur="500" fill="hold"/>
                                        <p:tgtEl>
                                          <p:spTgt spid="11"/>
                                        </p:tgtEl>
                                        <p:attrNameLst>
                                          <p:attrName>style.color</p:attrName>
                                        </p:attrNameLst>
                                      </p:cBhvr>
                                      <p:to>
                                        <a:srgbClr val="FC2E18"/>
                                      </p:to>
                                    </p:animClr>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8"/>
                                        </p:tgtEl>
                                        <p:attrNameLst>
                                          <p:attrName>style.visibility</p:attrName>
                                        </p:attrNameLst>
                                      </p:cBhvr>
                                      <p:to>
                                        <p:strVal val="visible"/>
                                      </p:to>
                                    </p:set>
                                  </p:childTnLst>
                                </p:cTn>
                              </p:par>
                              <p:par>
                                <p:cTn id="33" presetID="3" presetClass="emph" presetSubtype="2" fill="hold" grpId="0" nodeType="withEffect">
                                  <p:stCondLst>
                                    <p:cond delay="0"/>
                                  </p:stCondLst>
                                  <p:childTnLst>
                                    <p:animClr clrSpc="rgb" dir="cw">
                                      <p:cBhvr override="childStyle">
                                        <p:cTn id="34" dur="500" fill="hold"/>
                                        <p:tgtEl>
                                          <p:spTgt spid="7"/>
                                        </p:tgtEl>
                                        <p:attrNameLst>
                                          <p:attrName>style.color</p:attrName>
                                        </p:attrNameLst>
                                      </p:cBhvr>
                                      <p:to>
                                        <a:srgbClr val="FC2E18"/>
                                      </p:to>
                                    </p:animClr>
                                  </p:childTnLst>
                                </p:cTn>
                              </p:par>
                              <p:par>
                                <p:cTn id="35" presetID="3" presetClass="emph" presetSubtype="2" fill="hold" grpId="0" nodeType="withEffect">
                                  <p:stCondLst>
                                    <p:cond delay="0"/>
                                  </p:stCondLst>
                                  <p:childTnLst>
                                    <p:animClr clrSpc="rgb" dir="cw">
                                      <p:cBhvr override="childStyle">
                                        <p:cTn id="36" dur="500" fill="hold"/>
                                        <p:tgtEl>
                                          <p:spTgt spid="9"/>
                                        </p:tgtEl>
                                        <p:attrNameLst>
                                          <p:attrName>style.color</p:attrName>
                                        </p:attrNameLst>
                                      </p:cBhvr>
                                      <p:to>
                                        <a:srgbClr val="FC2E18"/>
                                      </p:to>
                                    </p:animClr>
                                  </p:childTnLst>
                                </p:cTn>
                              </p:par>
                              <p:par>
                                <p:cTn id="37" presetID="3" presetClass="emph" presetSubtype="2" fill="hold" grpId="0" nodeType="withEffect">
                                  <p:stCondLst>
                                    <p:cond delay="0"/>
                                  </p:stCondLst>
                                  <p:childTnLst>
                                    <p:animClr clrSpc="rgb" dir="cw">
                                      <p:cBhvr override="childStyle">
                                        <p:cTn id="38" dur="500" fill="hold"/>
                                        <p:tgtEl>
                                          <p:spTgt spid="10"/>
                                        </p:tgtEl>
                                        <p:attrNameLst>
                                          <p:attrName>style.color</p:attrName>
                                        </p:attrNameLst>
                                      </p:cBhvr>
                                      <p:to>
                                        <a:srgbClr val="FC2E18"/>
                                      </p:to>
                                    </p:animClr>
                                  </p:childTnLst>
                                </p:cTn>
                              </p:par>
                              <p:par>
                                <p:cTn id="39" presetID="3" presetClass="emph" presetSubtype="2" fill="hold" grpId="0" nodeType="withEffect">
                                  <p:stCondLst>
                                    <p:cond delay="0"/>
                                  </p:stCondLst>
                                  <p:childTnLst>
                                    <p:animClr clrSpc="rgb" dir="cw">
                                      <p:cBhvr override="childStyle">
                                        <p:cTn id="40" dur="500" fill="hold"/>
                                        <p:tgtEl>
                                          <p:spTgt spid="12"/>
                                        </p:tgtEl>
                                        <p:attrNameLst>
                                          <p:attrName>style.color</p:attrName>
                                        </p:attrNameLst>
                                      </p:cBhvr>
                                      <p:to>
                                        <a:srgbClr val="FC2E18"/>
                                      </p:to>
                                    </p:animClr>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62"/>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79"/>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64"/>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4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80"/>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65"/>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9"/>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0"/>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41"/>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71"/>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42"/>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69"/>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43"/>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44"/>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45"/>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2" grpId="0"/>
      <p:bldP spid="39" grpId="0" animBg="1"/>
      <p:bldP spid="40" grpId="0" animBg="1"/>
      <p:bldP spid="41" grpId="0" animBg="1"/>
      <p:bldP spid="42" grpId="0" animBg="1"/>
      <p:bldP spid="43" grpId="0" animBg="1"/>
      <p:bldP spid="44" grpId="0" animBg="1"/>
      <p:bldP spid="45" grpId="0" animBg="1"/>
      <p:bldP spid="46" grpId="0" animBg="1"/>
      <p:bldP spid="60" grpId="0"/>
      <p:bldP spid="61" grpId="0"/>
      <p:bldP spid="78" grpId="0"/>
      <p:bldP spid="79" grpId="0"/>
      <p:bldP spid="80"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7911CF57-1389-BD47-BB11-B035BC665551}" type="slidenum">
              <a:rPr lang="en-AU" sz="1400"/>
              <a:pPr/>
              <a:t>46</a:t>
            </a:fld>
            <a:endParaRPr lang="en-AU" sz="1400" dirty="0"/>
          </a:p>
        </p:txBody>
      </p:sp>
      <p:sp>
        <p:nvSpPr>
          <p:cNvPr id="25603" name="Rectangle 2"/>
          <p:cNvSpPr>
            <a:spLocks noGrp="1" noChangeArrowheads="1"/>
          </p:cNvSpPr>
          <p:nvPr>
            <p:ph type="title"/>
          </p:nvPr>
        </p:nvSpPr>
        <p:spPr/>
        <p:txBody>
          <a:bodyPr/>
          <a:lstStyle/>
          <a:p>
            <a:r>
              <a:rPr lang="en-US" dirty="0" smtClean="0">
                <a:latin typeface="Times New Roman" charset="0"/>
              </a:rPr>
              <a:t>Second level</a:t>
            </a:r>
            <a:endParaRPr lang="en-AU" dirty="0">
              <a:latin typeface="Times New Roman" charset="0"/>
            </a:endParaRPr>
          </a:p>
        </p:txBody>
      </p:sp>
      <p:sp>
        <p:nvSpPr>
          <p:cNvPr id="8" name="Rectangle 7"/>
          <p:cNvSpPr>
            <a:spLocks noChangeArrowheads="1"/>
          </p:cNvSpPr>
          <p:nvPr/>
        </p:nvSpPr>
        <p:spPr bwMode="auto">
          <a:xfrm>
            <a:off x="3496633"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8</a:t>
            </a:r>
            <a:endParaRPr lang="en-AU" b="0" dirty="0">
              <a:latin typeface="Courier" charset="0"/>
            </a:endParaRPr>
          </a:p>
        </p:txBody>
      </p:sp>
      <p:sp>
        <p:nvSpPr>
          <p:cNvPr id="9" name="Rectangle 8"/>
          <p:cNvSpPr>
            <a:spLocks noChangeArrowheads="1"/>
          </p:cNvSpPr>
          <p:nvPr/>
        </p:nvSpPr>
        <p:spPr bwMode="auto">
          <a:xfrm>
            <a:off x="3918710"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15</a:t>
            </a:r>
            <a:endParaRPr lang="en-AU" b="0" dirty="0">
              <a:latin typeface="Courier" charset="0"/>
            </a:endParaRPr>
          </a:p>
        </p:txBody>
      </p:sp>
      <p:sp>
        <p:nvSpPr>
          <p:cNvPr id="10" name="Rectangle 9"/>
          <p:cNvSpPr>
            <a:spLocks noChangeArrowheads="1"/>
          </p:cNvSpPr>
          <p:nvPr/>
        </p:nvSpPr>
        <p:spPr bwMode="auto">
          <a:xfrm>
            <a:off x="4340787"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12</a:t>
            </a:r>
            <a:endParaRPr lang="en-AU" b="0" dirty="0">
              <a:latin typeface="Courier" charset="0"/>
            </a:endParaRPr>
          </a:p>
        </p:txBody>
      </p:sp>
      <p:sp>
        <p:nvSpPr>
          <p:cNvPr id="11" name="Rectangle 10"/>
          <p:cNvSpPr>
            <a:spLocks noChangeArrowheads="1"/>
          </p:cNvSpPr>
          <p:nvPr/>
        </p:nvSpPr>
        <p:spPr bwMode="auto">
          <a:xfrm>
            <a:off x="4762863"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2" name="TextBox 1"/>
          <p:cNvSpPr txBox="1"/>
          <p:nvPr/>
        </p:nvSpPr>
        <p:spPr>
          <a:xfrm>
            <a:off x="3305888" y="3886591"/>
            <a:ext cx="2069797" cy="369332"/>
          </a:xfrm>
          <a:prstGeom prst="rect">
            <a:avLst/>
          </a:prstGeom>
          <a:noFill/>
        </p:spPr>
        <p:txBody>
          <a:bodyPr wrap="none" rtlCol="0">
            <a:spAutoFit/>
          </a:bodyPr>
          <a:lstStyle/>
          <a:p>
            <a:r>
              <a:rPr lang="en-AU" dirty="0" smtClean="0"/>
              <a:t>Choose a pivot (</a:t>
            </a:r>
            <a:r>
              <a:rPr lang="en-AU" dirty="0" smtClean="0">
                <a:latin typeface="Courier" panose="02060409020205020404" pitchFamily="49" charset="0"/>
              </a:rPr>
              <a:t>9</a:t>
            </a:r>
            <a:r>
              <a:rPr lang="en-AU" dirty="0" smtClean="0"/>
              <a:t>)</a:t>
            </a:r>
            <a:endParaRPr lang="en-AU" dirty="0"/>
          </a:p>
        </p:txBody>
      </p:sp>
      <p:sp>
        <p:nvSpPr>
          <p:cNvPr id="18" name="Rectangle 17"/>
          <p:cNvSpPr>
            <a:spLocks noChangeArrowheads="1"/>
          </p:cNvSpPr>
          <p:nvPr/>
        </p:nvSpPr>
        <p:spPr bwMode="auto">
          <a:xfrm>
            <a:off x="1875532" y="3227223"/>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8</a:t>
            </a:r>
            <a:endParaRPr lang="en-AU" b="0" dirty="0">
              <a:latin typeface="Courier" charset="0"/>
            </a:endParaRPr>
          </a:p>
        </p:txBody>
      </p:sp>
      <p:sp>
        <p:nvSpPr>
          <p:cNvPr id="24" name="Rectangle 23"/>
          <p:cNvSpPr>
            <a:spLocks noChangeArrowheads="1"/>
          </p:cNvSpPr>
          <p:nvPr/>
        </p:nvSpPr>
        <p:spPr bwMode="auto">
          <a:xfrm>
            <a:off x="6458506" y="3227223"/>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15</a:t>
            </a:r>
            <a:endParaRPr lang="en-AU" b="0" dirty="0">
              <a:latin typeface="Courier" charset="0"/>
            </a:endParaRPr>
          </a:p>
        </p:txBody>
      </p:sp>
      <p:sp>
        <p:nvSpPr>
          <p:cNvPr id="25" name="Rectangle 24"/>
          <p:cNvSpPr>
            <a:spLocks noChangeArrowheads="1"/>
          </p:cNvSpPr>
          <p:nvPr/>
        </p:nvSpPr>
        <p:spPr bwMode="auto">
          <a:xfrm>
            <a:off x="6880583" y="3227223"/>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12</a:t>
            </a:r>
            <a:endParaRPr lang="en-AU" b="0" dirty="0">
              <a:latin typeface="Courier" charset="0"/>
            </a:endParaRPr>
          </a:p>
        </p:txBody>
      </p:sp>
      <p:grpSp>
        <p:nvGrpSpPr>
          <p:cNvPr id="23" name="Group 22"/>
          <p:cNvGrpSpPr/>
          <p:nvPr/>
        </p:nvGrpSpPr>
        <p:grpSpPr>
          <a:xfrm>
            <a:off x="6458506" y="4500851"/>
            <a:ext cx="844154" cy="457200"/>
            <a:chOff x="6458506" y="4500851"/>
            <a:chExt cx="844154" cy="457200"/>
          </a:xfrm>
        </p:grpSpPr>
        <p:sp>
          <p:nvSpPr>
            <p:cNvPr id="35" name="Rectangle 34"/>
            <p:cNvSpPr>
              <a:spLocks noChangeArrowheads="1"/>
            </p:cNvSpPr>
            <p:nvPr/>
          </p:nvSpPr>
          <p:spPr bwMode="auto">
            <a:xfrm>
              <a:off x="6458506" y="450085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12</a:t>
              </a:r>
              <a:endParaRPr lang="en-AU" b="0" dirty="0">
                <a:latin typeface="Courier" charset="0"/>
              </a:endParaRPr>
            </a:p>
          </p:txBody>
        </p:sp>
        <p:sp>
          <p:nvSpPr>
            <p:cNvPr id="36" name="Rectangle 35"/>
            <p:cNvSpPr>
              <a:spLocks noChangeArrowheads="1"/>
            </p:cNvSpPr>
            <p:nvPr/>
          </p:nvSpPr>
          <p:spPr bwMode="auto">
            <a:xfrm>
              <a:off x="6880583" y="450085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15</a:t>
              </a:r>
              <a:endParaRPr lang="en-AU" b="0" dirty="0">
                <a:latin typeface="Courier" charset="0"/>
              </a:endParaRPr>
            </a:p>
          </p:txBody>
        </p:sp>
      </p:grpSp>
      <p:sp>
        <p:nvSpPr>
          <p:cNvPr id="41" name="Rectangle 40"/>
          <p:cNvSpPr>
            <a:spLocks noChangeArrowheads="1"/>
          </p:cNvSpPr>
          <p:nvPr/>
        </p:nvSpPr>
        <p:spPr bwMode="auto">
          <a:xfrm>
            <a:off x="3496633" y="5834743"/>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8</a:t>
            </a:r>
            <a:endParaRPr lang="en-AU" b="0" dirty="0">
              <a:latin typeface="Courier" charset="0"/>
            </a:endParaRPr>
          </a:p>
        </p:txBody>
      </p:sp>
      <p:sp>
        <p:nvSpPr>
          <p:cNvPr id="42" name="Rectangle 41"/>
          <p:cNvSpPr>
            <a:spLocks noChangeArrowheads="1"/>
          </p:cNvSpPr>
          <p:nvPr/>
        </p:nvSpPr>
        <p:spPr bwMode="auto">
          <a:xfrm>
            <a:off x="3918710" y="5834743"/>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43" name="Rectangle 42"/>
          <p:cNvSpPr>
            <a:spLocks noChangeArrowheads="1"/>
          </p:cNvSpPr>
          <p:nvPr/>
        </p:nvSpPr>
        <p:spPr bwMode="auto">
          <a:xfrm>
            <a:off x="4340787" y="5834743"/>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12</a:t>
            </a:r>
            <a:endParaRPr lang="en-AU" b="0" dirty="0">
              <a:latin typeface="Courier" charset="0"/>
            </a:endParaRPr>
          </a:p>
        </p:txBody>
      </p:sp>
      <p:sp>
        <p:nvSpPr>
          <p:cNvPr id="44" name="Rectangle 43"/>
          <p:cNvSpPr>
            <a:spLocks noChangeArrowheads="1"/>
          </p:cNvSpPr>
          <p:nvPr/>
        </p:nvSpPr>
        <p:spPr bwMode="auto">
          <a:xfrm>
            <a:off x="4762863" y="5834743"/>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15</a:t>
            </a:r>
            <a:endParaRPr lang="en-AU" b="0" dirty="0">
              <a:latin typeface="Courier" charset="0"/>
            </a:endParaRPr>
          </a:p>
        </p:txBody>
      </p:sp>
      <p:cxnSp>
        <p:nvCxnSpPr>
          <p:cNvPr id="51" name="Straight Arrow Connector 50"/>
          <p:cNvCxnSpPr/>
          <p:nvPr/>
        </p:nvCxnSpPr>
        <p:spPr>
          <a:xfrm>
            <a:off x="4973901" y="2471057"/>
            <a:ext cx="158400" cy="1415534"/>
          </a:xfrm>
          <a:prstGeom prst="straightConnector1">
            <a:avLst/>
          </a:prstGeom>
          <a:ln w="25400">
            <a:solidFill>
              <a:schemeClr val="tx1"/>
            </a:solidFill>
            <a:prstDash val="lgDash"/>
            <a:tailEnd type="stealth" w="lg" len="lg"/>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334400" y="2519456"/>
            <a:ext cx="1994701" cy="659368"/>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flipH="1">
            <a:off x="2438400" y="2519456"/>
            <a:ext cx="1902387" cy="659368"/>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1256338" y="2356171"/>
            <a:ext cx="1660464" cy="646331"/>
          </a:xfrm>
          <a:prstGeom prst="rect">
            <a:avLst/>
          </a:prstGeom>
          <a:noFill/>
        </p:spPr>
        <p:txBody>
          <a:bodyPr wrap="square" rtlCol="0">
            <a:spAutoFit/>
          </a:bodyPr>
          <a:lstStyle/>
          <a:p>
            <a:pPr algn="ctr"/>
            <a:r>
              <a:rPr lang="en-AU" dirty="0" smtClean="0"/>
              <a:t>Items smaller than the pivot</a:t>
            </a:r>
            <a:endParaRPr lang="en-AU" dirty="0"/>
          </a:p>
        </p:txBody>
      </p:sp>
      <p:sp>
        <p:nvSpPr>
          <p:cNvPr id="61" name="TextBox 60"/>
          <p:cNvSpPr txBox="1"/>
          <p:nvPr/>
        </p:nvSpPr>
        <p:spPr>
          <a:xfrm>
            <a:off x="6120000" y="2356171"/>
            <a:ext cx="1660464" cy="646331"/>
          </a:xfrm>
          <a:prstGeom prst="rect">
            <a:avLst/>
          </a:prstGeom>
          <a:noFill/>
        </p:spPr>
        <p:txBody>
          <a:bodyPr wrap="square" rtlCol="0">
            <a:spAutoFit/>
          </a:bodyPr>
          <a:lstStyle/>
          <a:p>
            <a:pPr algn="ctr"/>
            <a:r>
              <a:rPr lang="en-AU" dirty="0" smtClean="0"/>
              <a:t>Items larger than the pivot</a:t>
            </a:r>
            <a:endParaRPr lang="en-AU" dirty="0"/>
          </a:p>
        </p:txBody>
      </p:sp>
      <p:cxnSp>
        <p:nvCxnSpPr>
          <p:cNvPr id="64" name="Straight Arrow Connector 63"/>
          <p:cNvCxnSpPr/>
          <p:nvPr/>
        </p:nvCxnSpPr>
        <p:spPr>
          <a:xfrm flipH="1">
            <a:off x="6881964" y="3766937"/>
            <a:ext cx="1" cy="651399"/>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2086570" y="3765600"/>
            <a:ext cx="1410063" cy="1938514"/>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flipH="1">
            <a:off x="5184939" y="5045529"/>
            <a:ext cx="1273567" cy="658585"/>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flipH="1">
            <a:off x="4129750" y="4255923"/>
            <a:ext cx="932107" cy="1448191"/>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7078925" y="3909308"/>
            <a:ext cx="707571" cy="369332"/>
          </a:xfrm>
          <a:prstGeom prst="rect">
            <a:avLst/>
          </a:prstGeom>
          <a:noFill/>
        </p:spPr>
        <p:txBody>
          <a:bodyPr wrap="square" rtlCol="0">
            <a:spAutoFit/>
          </a:bodyPr>
          <a:lstStyle/>
          <a:p>
            <a:r>
              <a:rPr lang="en-AU" dirty="0" smtClean="0"/>
              <a:t>Sort</a:t>
            </a:r>
            <a:endParaRPr lang="en-AU" dirty="0"/>
          </a:p>
        </p:txBody>
      </p:sp>
      <p:sp>
        <p:nvSpPr>
          <p:cNvPr id="80" name="TextBox 79"/>
          <p:cNvSpPr txBox="1"/>
          <p:nvPr/>
        </p:nvSpPr>
        <p:spPr>
          <a:xfrm>
            <a:off x="3339229" y="5045529"/>
            <a:ext cx="1121229" cy="369332"/>
          </a:xfrm>
          <a:prstGeom prst="rect">
            <a:avLst/>
          </a:prstGeom>
          <a:noFill/>
        </p:spPr>
        <p:txBody>
          <a:bodyPr wrap="square" rtlCol="0">
            <a:spAutoFit/>
          </a:bodyPr>
          <a:lstStyle/>
          <a:p>
            <a:r>
              <a:rPr lang="en-AU" dirty="0" smtClean="0"/>
              <a:t>Append</a:t>
            </a:r>
            <a:endParaRPr lang="en-AU" dirty="0"/>
          </a:p>
        </p:txBody>
      </p:sp>
    </p:spTree>
    <p:extLst>
      <p:ext uri="{BB962C8B-B14F-4D97-AF65-F5344CB8AC3E}">
        <p14:creationId xmlns:p14="http://schemas.microsoft.com/office/powerpoint/2010/main" val="12738513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
                                        </p:tgtEl>
                                        <p:attrNameLst>
                                          <p:attrName>style.visibility</p:attrName>
                                        </p:attrNameLst>
                                      </p:cBhvr>
                                      <p:to>
                                        <p:strVal val="visible"/>
                                      </p:to>
                                    </p:set>
                                  </p:childTnLst>
                                </p:cTn>
                              </p:par>
                              <p:par>
                                <p:cTn id="9" presetID="3" presetClass="emph" presetSubtype="2" fill="hold" grpId="0" nodeType="withEffect">
                                  <p:stCondLst>
                                    <p:cond delay="0"/>
                                  </p:stCondLst>
                                  <p:childTnLst>
                                    <p:animClr clrSpc="rgb" dir="cw">
                                      <p:cBhvr override="childStyle">
                                        <p:cTn id="10" dur="500" fill="hold"/>
                                        <p:tgtEl>
                                          <p:spTgt spid="11"/>
                                        </p:tgtEl>
                                        <p:attrNameLst>
                                          <p:attrName>style.color</p:attrName>
                                        </p:attrNameLst>
                                      </p:cBhvr>
                                      <p:to>
                                        <a:srgbClr val="FC2E18"/>
                                      </p:to>
                                    </p:animClr>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3" presetClass="emph" presetSubtype="2" fill="hold" grpId="0" nodeType="withEffect">
                                  <p:stCondLst>
                                    <p:cond delay="0"/>
                                  </p:stCondLst>
                                  <p:childTnLst>
                                    <p:animClr clrSpc="rgb" dir="cw">
                                      <p:cBhvr override="childStyle">
                                        <p:cTn id="20" dur="500" fill="hold"/>
                                        <p:tgtEl>
                                          <p:spTgt spid="8"/>
                                        </p:tgtEl>
                                        <p:attrNameLst>
                                          <p:attrName>style.color</p:attrName>
                                        </p:attrNameLst>
                                      </p:cBhvr>
                                      <p:to>
                                        <a:srgbClr val="FC2E18"/>
                                      </p:to>
                                    </p:animClr>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par>
                                <p:cTn id="31" presetID="3" presetClass="emph" presetSubtype="2" fill="hold" grpId="0" nodeType="withEffect">
                                  <p:stCondLst>
                                    <p:cond delay="0"/>
                                  </p:stCondLst>
                                  <p:childTnLst>
                                    <p:animClr clrSpc="rgb" dir="cw">
                                      <p:cBhvr override="childStyle">
                                        <p:cTn id="32" dur="500" fill="hold"/>
                                        <p:tgtEl>
                                          <p:spTgt spid="10"/>
                                        </p:tgtEl>
                                        <p:attrNameLst>
                                          <p:attrName>style.color</p:attrName>
                                        </p:attrNameLst>
                                      </p:cBhvr>
                                      <p:to>
                                        <a:srgbClr val="FC2E18"/>
                                      </p:to>
                                    </p:animClr>
                                  </p:childTnLst>
                                </p:cTn>
                              </p:par>
                              <p:par>
                                <p:cTn id="33" presetID="3" presetClass="emph" presetSubtype="2" fill="hold" grpId="0" nodeType="withEffect">
                                  <p:stCondLst>
                                    <p:cond delay="0"/>
                                  </p:stCondLst>
                                  <p:childTnLst>
                                    <p:animClr clrSpc="rgb" dir="cw">
                                      <p:cBhvr override="childStyle">
                                        <p:cTn id="34" dur="500" fill="hold"/>
                                        <p:tgtEl>
                                          <p:spTgt spid="9"/>
                                        </p:tgtEl>
                                        <p:attrNameLst>
                                          <p:attrName>style.color</p:attrName>
                                        </p:attrNameLst>
                                      </p:cBhvr>
                                      <p:to>
                                        <a:srgbClr val="FC2E18"/>
                                      </p:to>
                                    </p:animClr>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6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65"/>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71"/>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2"/>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69"/>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3"/>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2" grpId="0"/>
      <p:bldP spid="18" grpId="0" animBg="1"/>
      <p:bldP spid="24" grpId="0" animBg="1"/>
      <p:bldP spid="25" grpId="0" animBg="1"/>
      <p:bldP spid="41" grpId="0" animBg="1"/>
      <p:bldP spid="42" grpId="0" animBg="1"/>
      <p:bldP spid="43" grpId="0" animBg="1"/>
      <p:bldP spid="44" grpId="0" animBg="1"/>
      <p:bldP spid="60" grpId="0"/>
      <p:bldP spid="61" grpId="0"/>
      <p:bldP spid="79" grpId="0"/>
      <p:bldP spid="80"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txBox="1">
            <a:spLocks/>
          </p:cNvSpPr>
          <p:nvPr/>
        </p:nvSpPr>
        <p:spPr>
          <a:xfrm>
            <a:off x="457200" y="1600200"/>
            <a:ext cx="8469086" cy="5094514"/>
          </a:xfrm>
          <a:prstGeom prst="rect">
            <a:avLst/>
          </a:prstGeom>
        </p:spPr>
        <p:txBody>
          <a:bodyPr>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endParaRPr lang="en-US" dirty="0" smtClean="0">
              <a:latin typeface="Times New Roman" charset="0"/>
            </a:endParaRPr>
          </a:p>
          <a:p>
            <a:endParaRPr lang="en-US" dirty="0">
              <a:latin typeface="Times New Roman" charset="0"/>
            </a:endParaRPr>
          </a:p>
          <a:p>
            <a:endParaRPr lang="en-US" dirty="0" smtClean="0">
              <a:latin typeface="Times New Roman" charset="0"/>
            </a:endParaRPr>
          </a:p>
          <a:p>
            <a:endParaRPr lang="en-US" dirty="0">
              <a:latin typeface="Times New Roman" charset="0"/>
            </a:endParaRPr>
          </a:p>
          <a:p>
            <a:endParaRPr lang="en-US" dirty="0" smtClean="0">
              <a:latin typeface="Times New Roman" charset="0"/>
            </a:endParaRPr>
          </a:p>
          <a:p>
            <a:endParaRPr lang="en-US" dirty="0">
              <a:latin typeface="Times New Roman" charset="0"/>
            </a:endParaRPr>
          </a:p>
          <a:p>
            <a:endParaRPr lang="en-US" dirty="0" smtClean="0">
              <a:latin typeface="Times New Roman" charset="0"/>
            </a:endParaRPr>
          </a:p>
          <a:p>
            <a:endParaRPr lang="en-US" dirty="0">
              <a:latin typeface="Times New Roman" charset="0"/>
            </a:endParaRPr>
          </a:p>
          <a:p>
            <a:endParaRPr lang="en-US" dirty="0" smtClean="0">
              <a:latin typeface="Times New Roman" charset="0"/>
            </a:endParaRPr>
          </a:p>
          <a:p>
            <a:endParaRPr lang="en-US" dirty="0" smtClean="0">
              <a:latin typeface="Times New Roman" charset="0"/>
            </a:endParaRPr>
          </a:p>
          <a:p>
            <a:r>
              <a:rPr lang="en-US" dirty="0" smtClean="0">
                <a:latin typeface="Times New Roman" charset="0"/>
              </a:rPr>
              <a:t>What if </a:t>
            </a:r>
            <a:r>
              <a:rPr lang="en-US" dirty="0" smtClean="0">
                <a:latin typeface="Courier" panose="02060409020205020404" pitchFamily="49" charset="0"/>
              </a:rPr>
              <a:t>l == u</a:t>
            </a:r>
            <a:r>
              <a:rPr lang="en-US" dirty="0" smtClean="0">
                <a:latin typeface="Times New Roman" charset="0"/>
              </a:rPr>
              <a:t>?</a:t>
            </a:r>
          </a:p>
        </p:txBody>
      </p:sp>
      <p:sp>
        <p:nvSpPr>
          <p:cNvPr id="2560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7911CF57-1389-BD47-BB11-B035BC665551}" type="slidenum">
              <a:rPr lang="en-AU" sz="1400"/>
              <a:pPr/>
              <a:t>47</a:t>
            </a:fld>
            <a:endParaRPr lang="en-AU" sz="1400" dirty="0"/>
          </a:p>
        </p:txBody>
      </p:sp>
      <p:sp>
        <p:nvSpPr>
          <p:cNvPr id="25603" name="Rectangle 2"/>
          <p:cNvSpPr>
            <a:spLocks noGrp="1" noChangeArrowheads="1"/>
          </p:cNvSpPr>
          <p:nvPr>
            <p:ph type="title"/>
          </p:nvPr>
        </p:nvSpPr>
        <p:spPr/>
        <p:txBody>
          <a:bodyPr/>
          <a:lstStyle/>
          <a:p>
            <a:r>
              <a:rPr lang="en-US" dirty="0">
                <a:latin typeface="Times New Roman" charset="0"/>
              </a:rPr>
              <a:t>Code for </a:t>
            </a:r>
            <a:r>
              <a:rPr lang="en-US" dirty="0" smtClean="0">
                <a:latin typeface="Times New Roman" charset="0"/>
              </a:rPr>
              <a:t>quickSort</a:t>
            </a:r>
            <a:endParaRPr lang="en-AU" dirty="0">
              <a:latin typeface="Times New Roman" charset="0"/>
            </a:endParaRPr>
          </a:p>
        </p:txBody>
      </p:sp>
      <p:sp>
        <p:nvSpPr>
          <p:cNvPr id="25604" name="Text Box 3"/>
          <p:cNvSpPr txBox="1">
            <a:spLocks noChangeArrowheads="1"/>
          </p:cNvSpPr>
          <p:nvPr/>
        </p:nvSpPr>
        <p:spPr bwMode="auto">
          <a:xfrm>
            <a:off x="914400" y="1752600"/>
            <a:ext cx="7807325" cy="386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AU" sz="1400" b="0" dirty="0" smtClean="0">
                <a:latin typeface="Courier" charset="0"/>
              </a:rPr>
              <a:t>public </a:t>
            </a:r>
            <a:r>
              <a:rPr lang="en-AU" sz="1400" b="0" dirty="0">
                <a:latin typeface="Courier" charset="0"/>
              </a:rPr>
              <a:t>static void </a:t>
            </a:r>
            <a:r>
              <a:rPr lang="en-AU" sz="1400" b="0" dirty="0" smtClean="0">
                <a:latin typeface="Courier" charset="0"/>
              </a:rPr>
              <a:t>quickSort(int</a:t>
            </a:r>
            <a:r>
              <a:rPr lang="en-AU" sz="1400" b="0" dirty="0">
                <a:latin typeface="Courier" charset="0"/>
              </a:rPr>
              <a:t>[] a) {	</a:t>
            </a:r>
          </a:p>
          <a:p>
            <a:pPr>
              <a:spcBef>
                <a:spcPct val="50000"/>
              </a:spcBef>
            </a:pPr>
            <a:r>
              <a:rPr lang="en-US" sz="1400" b="0" dirty="0">
                <a:latin typeface="Courier" charset="0"/>
              </a:rPr>
              <a:t>  </a:t>
            </a:r>
            <a:r>
              <a:rPr lang="en-AU" sz="1400" b="0" dirty="0" smtClean="0">
                <a:latin typeface="Courier" charset="0"/>
              </a:rPr>
              <a:t>qsort(a, 0, a.length </a:t>
            </a:r>
            <a:r>
              <a:rPr lang="en-AU" sz="1400" b="0" dirty="0">
                <a:latin typeface="Courier" charset="0"/>
              </a:rPr>
              <a:t>– </a:t>
            </a:r>
            <a:r>
              <a:rPr lang="en-AU" sz="1400" b="0" dirty="0" smtClean="0">
                <a:latin typeface="Courier" charset="0"/>
              </a:rPr>
              <a:t>1);</a:t>
            </a:r>
            <a:endParaRPr lang="en-US" sz="1400" b="0" dirty="0">
              <a:latin typeface="Courier" charset="0"/>
            </a:endParaRPr>
          </a:p>
          <a:p>
            <a:pPr algn="l">
              <a:spcBef>
                <a:spcPct val="50000"/>
              </a:spcBef>
              <a:buFontTx/>
              <a:buNone/>
            </a:pPr>
            <a:r>
              <a:rPr lang="en-AU" sz="1400" b="0" dirty="0" smtClean="0">
                <a:latin typeface="Courier" charset="0"/>
              </a:rPr>
              <a:t>}</a:t>
            </a:r>
          </a:p>
          <a:p>
            <a:pPr algn="l">
              <a:spcBef>
                <a:spcPct val="50000"/>
              </a:spcBef>
              <a:buFontTx/>
              <a:buNone/>
            </a:pPr>
            <a:endParaRPr lang="en-AU" sz="1400" b="0" dirty="0" smtClean="0">
              <a:latin typeface="Courier" charset="0"/>
            </a:endParaRPr>
          </a:p>
          <a:p>
            <a:pPr algn="l">
              <a:spcBef>
                <a:spcPct val="50000"/>
              </a:spcBef>
              <a:buFontTx/>
              <a:buNone/>
            </a:pPr>
            <a:r>
              <a:rPr lang="en-AU" sz="1400" b="0" dirty="0" smtClean="0">
                <a:latin typeface="Courier" charset="0"/>
              </a:rPr>
              <a:t>// sort a[l..u] inclusive</a:t>
            </a:r>
            <a:endParaRPr lang="en-AU" sz="1400" b="0" dirty="0">
              <a:latin typeface="Courier" charset="0"/>
            </a:endParaRPr>
          </a:p>
          <a:p>
            <a:pPr algn="l">
              <a:spcBef>
                <a:spcPct val="50000"/>
              </a:spcBef>
              <a:buFontTx/>
              <a:buNone/>
            </a:pPr>
            <a:r>
              <a:rPr lang="en-AU" sz="1400" b="0" dirty="0" smtClean="0">
                <a:latin typeface="Courier" charset="0"/>
              </a:rPr>
              <a:t>private static void qsort(int[] a, int l, int u) {</a:t>
            </a:r>
          </a:p>
          <a:p>
            <a:pPr algn="l">
              <a:spcBef>
                <a:spcPct val="50000"/>
              </a:spcBef>
              <a:buFontTx/>
              <a:buNone/>
            </a:pPr>
            <a:r>
              <a:rPr lang="en-AU" sz="1400" b="0" dirty="0">
                <a:latin typeface="Courier" charset="0"/>
              </a:rPr>
              <a:t> </a:t>
            </a:r>
            <a:r>
              <a:rPr lang="en-AU" sz="1400" b="0" dirty="0" smtClean="0">
                <a:latin typeface="Courier" charset="0"/>
              </a:rPr>
              <a:t> if (l &lt; u) {</a:t>
            </a:r>
          </a:p>
          <a:p>
            <a:pPr algn="l">
              <a:spcBef>
                <a:spcPct val="50000"/>
              </a:spcBef>
              <a:buFontTx/>
              <a:buNone/>
            </a:pPr>
            <a:r>
              <a:rPr lang="en-AU" sz="1400" b="0" dirty="0">
                <a:latin typeface="Courier" charset="0"/>
              </a:rPr>
              <a:t> </a:t>
            </a:r>
            <a:r>
              <a:rPr lang="en-AU" sz="1400" b="0" dirty="0" smtClean="0">
                <a:latin typeface="Courier" charset="0"/>
              </a:rPr>
              <a:t>    int p = partition(a, l, u);</a:t>
            </a:r>
          </a:p>
          <a:p>
            <a:pPr algn="l">
              <a:spcBef>
                <a:spcPct val="50000"/>
              </a:spcBef>
              <a:buFontTx/>
              <a:buNone/>
            </a:pPr>
            <a:r>
              <a:rPr lang="en-AU" sz="1400" b="0" dirty="0">
                <a:latin typeface="Courier" charset="0"/>
              </a:rPr>
              <a:t> </a:t>
            </a:r>
            <a:r>
              <a:rPr lang="en-AU" sz="1400" b="0" dirty="0" smtClean="0">
                <a:latin typeface="Courier" charset="0"/>
              </a:rPr>
              <a:t>    qsort(a, l, p – 1);</a:t>
            </a:r>
          </a:p>
          <a:p>
            <a:pPr algn="l">
              <a:spcBef>
                <a:spcPct val="50000"/>
              </a:spcBef>
              <a:buFontTx/>
              <a:buNone/>
            </a:pPr>
            <a:r>
              <a:rPr lang="en-AU" sz="1400" b="0" dirty="0">
                <a:latin typeface="Courier" charset="0"/>
              </a:rPr>
              <a:t> </a:t>
            </a:r>
            <a:r>
              <a:rPr lang="en-AU" sz="1400" b="0" dirty="0" smtClean="0">
                <a:latin typeface="Courier" charset="0"/>
              </a:rPr>
              <a:t>    qsort(a, p + 1, u);</a:t>
            </a:r>
          </a:p>
          <a:p>
            <a:pPr algn="l">
              <a:spcBef>
                <a:spcPct val="50000"/>
              </a:spcBef>
              <a:buFontTx/>
              <a:buNone/>
            </a:pPr>
            <a:r>
              <a:rPr lang="en-AU" sz="1400" b="0" dirty="0" smtClean="0">
                <a:latin typeface="Courier" charset="0"/>
              </a:rPr>
              <a:t>  }</a:t>
            </a:r>
          </a:p>
          <a:p>
            <a:pPr algn="l">
              <a:spcBef>
                <a:spcPct val="50000"/>
              </a:spcBef>
              <a:buFontTx/>
              <a:buNone/>
            </a:pPr>
            <a:r>
              <a:rPr lang="en-AU" sz="1400" b="0" dirty="0">
                <a:latin typeface="Courier" charset="0"/>
              </a:rPr>
              <a:t>}</a:t>
            </a:r>
          </a:p>
        </p:txBody>
      </p:sp>
    </p:spTree>
    <p:extLst>
      <p:ext uri="{BB962C8B-B14F-4D97-AF65-F5344CB8AC3E}">
        <p14:creationId xmlns:p14="http://schemas.microsoft.com/office/powerpoint/2010/main" val="35776007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7911CF57-1389-BD47-BB11-B035BC665551}" type="slidenum">
              <a:rPr lang="en-AU" sz="1400"/>
              <a:pPr/>
              <a:t>48</a:t>
            </a:fld>
            <a:endParaRPr lang="en-AU" sz="1400" dirty="0"/>
          </a:p>
        </p:txBody>
      </p:sp>
      <p:sp>
        <p:nvSpPr>
          <p:cNvPr id="25603" name="Rectangle 2"/>
          <p:cNvSpPr>
            <a:spLocks noGrp="1" noChangeArrowheads="1"/>
          </p:cNvSpPr>
          <p:nvPr>
            <p:ph type="title"/>
          </p:nvPr>
        </p:nvSpPr>
        <p:spPr/>
        <p:txBody>
          <a:bodyPr/>
          <a:lstStyle/>
          <a:p>
            <a:r>
              <a:rPr lang="en-US" dirty="0">
                <a:latin typeface="Times New Roman" charset="0"/>
              </a:rPr>
              <a:t>Code for </a:t>
            </a:r>
            <a:r>
              <a:rPr lang="en-US" dirty="0" smtClean="0">
                <a:latin typeface="Times New Roman" charset="0"/>
              </a:rPr>
              <a:t>partition</a:t>
            </a:r>
            <a:endParaRPr lang="en-AU" dirty="0">
              <a:latin typeface="Times New Roman" charset="0"/>
            </a:endParaRPr>
          </a:p>
        </p:txBody>
      </p:sp>
      <p:sp>
        <p:nvSpPr>
          <p:cNvPr id="25604" name="Text Box 3"/>
          <p:cNvSpPr txBox="1">
            <a:spLocks noChangeArrowheads="1"/>
          </p:cNvSpPr>
          <p:nvPr/>
        </p:nvSpPr>
        <p:spPr bwMode="auto">
          <a:xfrm>
            <a:off x="914400" y="1752600"/>
            <a:ext cx="8131629"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spcBef>
                <a:spcPct val="50000"/>
              </a:spcBef>
            </a:pPr>
            <a:r>
              <a:rPr lang="it-IT" sz="1400" b="0" dirty="0" smtClean="0">
                <a:latin typeface="Courier" charset="0"/>
              </a:rPr>
              <a:t>// put the pivot into si, </a:t>
            </a:r>
          </a:p>
          <a:p>
            <a:pPr>
              <a:spcBef>
                <a:spcPct val="50000"/>
              </a:spcBef>
            </a:pPr>
            <a:r>
              <a:rPr lang="it-IT" sz="1400" b="0" dirty="0" smtClean="0">
                <a:latin typeface="Courier" charset="0"/>
              </a:rPr>
              <a:t>// with smaller items on its left and larger items on its right</a:t>
            </a:r>
          </a:p>
          <a:p>
            <a:pPr>
              <a:spcBef>
                <a:spcPct val="50000"/>
              </a:spcBef>
            </a:pPr>
            <a:r>
              <a:rPr lang="it-IT" sz="1400" b="0" dirty="0" smtClean="0">
                <a:latin typeface="Courier" charset="0"/>
              </a:rPr>
              <a:t>private </a:t>
            </a:r>
            <a:r>
              <a:rPr lang="it-IT" sz="1400" b="0" dirty="0">
                <a:latin typeface="Courier" charset="0"/>
              </a:rPr>
              <a:t>static int partition(int[] a, int l, int u</a:t>
            </a:r>
            <a:r>
              <a:rPr lang="it-IT" sz="1400" b="0" dirty="0" smtClean="0">
                <a:latin typeface="Courier" charset="0"/>
              </a:rPr>
              <a:t>){</a:t>
            </a:r>
          </a:p>
          <a:p>
            <a:pPr>
              <a:spcBef>
                <a:spcPct val="50000"/>
              </a:spcBef>
            </a:pPr>
            <a:r>
              <a:rPr lang="it-IT" sz="1400" b="0" dirty="0" smtClean="0">
                <a:latin typeface="Courier" charset="0"/>
              </a:rPr>
              <a:t>   // this code always uses a[u] as the pivot </a:t>
            </a:r>
            <a:endParaRPr lang="it-IT" sz="1400" b="0" dirty="0">
              <a:latin typeface="Courier" charset="0"/>
            </a:endParaRPr>
          </a:p>
          <a:p>
            <a:pPr>
              <a:spcBef>
                <a:spcPct val="50000"/>
              </a:spcBef>
            </a:pPr>
            <a:r>
              <a:rPr lang="it-IT" sz="1400" b="0" dirty="0">
                <a:latin typeface="Courier" charset="0"/>
              </a:rPr>
              <a:t>   int si = l;</a:t>
            </a:r>
          </a:p>
          <a:p>
            <a:pPr>
              <a:spcBef>
                <a:spcPct val="50000"/>
              </a:spcBef>
            </a:pPr>
            <a:r>
              <a:rPr lang="it-IT" sz="1400" b="0" dirty="0">
                <a:latin typeface="Courier" charset="0"/>
              </a:rPr>
              <a:t>   for (int i = l; i &lt; u; i++)</a:t>
            </a:r>
          </a:p>
          <a:p>
            <a:pPr>
              <a:spcBef>
                <a:spcPct val="50000"/>
              </a:spcBef>
            </a:pPr>
            <a:r>
              <a:rPr lang="it-IT" sz="1400" b="0" dirty="0">
                <a:latin typeface="Courier" charset="0"/>
              </a:rPr>
              <a:t>       if (a[i] &lt;= a[u</a:t>
            </a:r>
            <a:r>
              <a:rPr lang="it-IT" sz="1400" b="0" dirty="0" smtClean="0">
                <a:latin typeface="Courier" charset="0"/>
              </a:rPr>
              <a:t>])</a:t>
            </a:r>
            <a:endParaRPr lang="it-IT" sz="1400" b="0" dirty="0">
              <a:latin typeface="Courier" charset="0"/>
            </a:endParaRPr>
          </a:p>
          <a:p>
            <a:pPr>
              <a:spcBef>
                <a:spcPct val="50000"/>
              </a:spcBef>
            </a:pPr>
            <a:r>
              <a:rPr lang="it-IT" sz="1400" b="0" dirty="0">
                <a:latin typeface="Courier" charset="0"/>
              </a:rPr>
              <a:t>          </a:t>
            </a:r>
            <a:r>
              <a:rPr lang="it-IT" sz="1400" b="0" dirty="0" smtClean="0">
                <a:latin typeface="Courier" charset="0"/>
              </a:rPr>
              <a:t>swap(a, i, si++); // swap small elements to the front </a:t>
            </a:r>
            <a:endParaRPr lang="it-IT" sz="1400" b="0" dirty="0">
              <a:latin typeface="Courier" charset="0"/>
            </a:endParaRPr>
          </a:p>
          <a:p>
            <a:pPr>
              <a:spcBef>
                <a:spcPct val="50000"/>
              </a:spcBef>
            </a:pPr>
            <a:r>
              <a:rPr lang="it-IT" sz="1400" b="0" dirty="0">
                <a:latin typeface="Courier" charset="0"/>
              </a:rPr>
              <a:t>   </a:t>
            </a:r>
            <a:r>
              <a:rPr lang="it-IT" sz="1400" b="0" dirty="0" smtClean="0">
                <a:latin typeface="Courier" charset="0"/>
              </a:rPr>
              <a:t>swap(a, si, u); // swap the pivot to be between the smalls and larges</a:t>
            </a:r>
            <a:endParaRPr lang="it-IT" sz="1400" b="0" dirty="0">
              <a:latin typeface="Courier" charset="0"/>
            </a:endParaRPr>
          </a:p>
          <a:p>
            <a:pPr>
              <a:spcBef>
                <a:spcPct val="50000"/>
              </a:spcBef>
            </a:pPr>
            <a:r>
              <a:rPr lang="it-IT" sz="1400" b="0" dirty="0">
                <a:latin typeface="Courier" charset="0"/>
              </a:rPr>
              <a:t>   return si;</a:t>
            </a:r>
          </a:p>
          <a:p>
            <a:pPr>
              <a:spcBef>
                <a:spcPct val="50000"/>
              </a:spcBef>
            </a:pPr>
            <a:r>
              <a:rPr lang="it-IT" sz="1400" b="0" dirty="0">
                <a:latin typeface="Courier" charset="0"/>
              </a:rPr>
              <a:t>}</a:t>
            </a:r>
            <a:endParaRPr lang="en-AU" sz="1400" b="0" dirty="0">
              <a:latin typeface="Courier" charset="0"/>
            </a:endParaRPr>
          </a:p>
        </p:txBody>
      </p:sp>
    </p:spTree>
    <p:extLst>
      <p:ext uri="{BB962C8B-B14F-4D97-AF65-F5344CB8AC3E}">
        <p14:creationId xmlns:p14="http://schemas.microsoft.com/office/powerpoint/2010/main" val="33529677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7911CF57-1389-BD47-BB11-B035BC665551}" type="slidenum">
              <a:rPr lang="en-AU" sz="1400"/>
              <a:pPr/>
              <a:t>49</a:t>
            </a:fld>
            <a:endParaRPr lang="en-AU" sz="1400" dirty="0"/>
          </a:p>
        </p:txBody>
      </p:sp>
      <p:sp>
        <p:nvSpPr>
          <p:cNvPr id="25603" name="Rectangle 2"/>
          <p:cNvSpPr>
            <a:spLocks noGrp="1" noChangeArrowheads="1"/>
          </p:cNvSpPr>
          <p:nvPr>
            <p:ph type="title"/>
          </p:nvPr>
        </p:nvSpPr>
        <p:spPr/>
        <p:txBody>
          <a:bodyPr/>
          <a:lstStyle/>
          <a:p>
            <a:r>
              <a:rPr lang="en-US" dirty="0" smtClean="0">
                <a:latin typeface="Times New Roman" charset="0"/>
              </a:rPr>
              <a:t>Behaviour of </a:t>
            </a:r>
            <a:r>
              <a:rPr lang="en-US" dirty="0" smtClean="0">
                <a:latin typeface="Courier" panose="02060409020205020404" pitchFamily="49" charset="0"/>
              </a:rPr>
              <a:t>partition</a:t>
            </a:r>
            <a:endParaRPr lang="en-AU" dirty="0">
              <a:latin typeface="Courier" panose="02060409020205020404" pitchFamily="49" charset="0"/>
            </a:endParaRPr>
          </a:p>
        </p:txBody>
      </p:sp>
      <p:grpSp>
        <p:nvGrpSpPr>
          <p:cNvPr id="3" name="Group 2"/>
          <p:cNvGrpSpPr/>
          <p:nvPr/>
        </p:nvGrpSpPr>
        <p:grpSpPr>
          <a:xfrm>
            <a:off x="4596171" y="1475014"/>
            <a:ext cx="3701632" cy="816429"/>
            <a:chOff x="2568790" y="1524000"/>
            <a:chExt cx="3701632" cy="816429"/>
          </a:xfrm>
        </p:grpSpPr>
        <p:sp>
          <p:nvSpPr>
            <p:cNvPr id="6" name="Rectangle 5"/>
            <p:cNvSpPr>
              <a:spLocks noChangeArrowheads="1"/>
            </p:cNvSpPr>
            <p:nvPr/>
          </p:nvSpPr>
          <p:spPr bwMode="auto">
            <a:xfrm>
              <a:off x="2652480"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6</a:t>
              </a:r>
              <a:endParaRPr lang="en-AU" b="0" dirty="0">
                <a:latin typeface="Courier" charset="0"/>
              </a:endParaRPr>
            </a:p>
          </p:txBody>
        </p:sp>
        <p:sp>
          <p:nvSpPr>
            <p:cNvPr id="7" name="Rectangle 6"/>
            <p:cNvSpPr>
              <a:spLocks noChangeArrowheads="1"/>
            </p:cNvSpPr>
            <p:nvPr/>
          </p:nvSpPr>
          <p:spPr bwMode="auto">
            <a:xfrm>
              <a:off x="3074557"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8</a:t>
              </a:r>
              <a:endParaRPr lang="en-AU" b="0" dirty="0">
                <a:latin typeface="Courier" charset="0"/>
              </a:endParaRPr>
            </a:p>
          </p:txBody>
        </p:sp>
        <p:sp>
          <p:nvSpPr>
            <p:cNvPr id="8" name="Rectangle 7"/>
            <p:cNvSpPr>
              <a:spLocks noChangeArrowheads="1"/>
            </p:cNvSpPr>
            <p:nvPr/>
          </p:nvSpPr>
          <p:spPr bwMode="auto">
            <a:xfrm>
              <a:off x="3496633"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a:t>
              </a:r>
              <a:endParaRPr lang="en-AU" b="0" dirty="0">
                <a:latin typeface="Courier" charset="0"/>
              </a:endParaRPr>
            </a:p>
          </p:txBody>
        </p:sp>
        <p:sp>
          <p:nvSpPr>
            <p:cNvPr id="9" name="Rectangle 8"/>
            <p:cNvSpPr>
              <a:spLocks noChangeArrowheads="1"/>
            </p:cNvSpPr>
            <p:nvPr/>
          </p:nvSpPr>
          <p:spPr bwMode="auto">
            <a:xfrm>
              <a:off x="3918710"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15</a:t>
              </a:r>
              <a:endParaRPr lang="en-AU" b="0" dirty="0">
                <a:latin typeface="Courier" charset="0"/>
              </a:endParaRPr>
            </a:p>
          </p:txBody>
        </p:sp>
        <p:sp>
          <p:nvSpPr>
            <p:cNvPr id="10" name="Rectangle 9"/>
            <p:cNvSpPr>
              <a:spLocks noChangeArrowheads="1"/>
            </p:cNvSpPr>
            <p:nvPr/>
          </p:nvSpPr>
          <p:spPr bwMode="auto">
            <a:xfrm>
              <a:off x="4340787"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12</a:t>
              </a:r>
              <a:endParaRPr lang="en-AU" b="0" dirty="0">
                <a:latin typeface="Courier" charset="0"/>
              </a:endParaRPr>
            </a:p>
          </p:txBody>
        </p:sp>
        <p:sp>
          <p:nvSpPr>
            <p:cNvPr id="11" name="Rectangle 10"/>
            <p:cNvSpPr>
              <a:spLocks noChangeArrowheads="1"/>
            </p:cNvSpPr>
            <p:nvPr/>
          </p:nvSpPr>
          <p:spPr bwMode="auto">
            <a:xfrm>
              <a:off x="4762863"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2</a:t>
              </a:r>
              <a:endParaRPr lang="en-AU" b="0" dirty="0">
                <a:latin typeface="Courier" charset="0"/>
              </a:endParaRPr>
            </a:p>
          </p:txBody>
        </p:sp>
        <p:sp>
          <p:nvSpPr>
            <p:cNvPr id="12" name="Rectangle 11"/>
            <p:cNvSpPr>
              <a:spLocks noChangeArrowheads="1"/>
            </p:cNvSpPr>
            <p:nvPr/>
          </p:nvSpPr>
          <p:spPr bwMode="auto">
            <a:xfrm>
              <a:off x="5184940"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13" name="Rectangle 12"/>
            <p:cNvSpPr>
              <a:spLocks noChangeArrowheads="1"/>
            </p:cNvSpPr>
            <p:nvPr/>
          </p:nvSpPr>
          <p:spPr bwMode="auto">
            <a:xfrm>
              <a:off x="5607016"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sp>
          <p:nvSpPr>
            <p:cNvPr id="60" name="TextBox 59"/>
            <p:cNvSpPr txBox="1"/>
            <p:nvPr/>
          </p:nvSpPr>
          <p:spPr>
            <a:xfrm>
              <a:off x="2568790" y="1524000"/>
              <a:ext cx="589456" cy="369332"/>
            </a:xfrm>
            <a:prstGeom prst="rect">
              <a:avLst/>
            </a:prstGeom>
            <a:noFill/>
          </p:spPr>
          <p:txBody>
            <a:bodyPr wrap="square" rtlCol="0">
              <a:spAutoFit/>
            </a:bodyPr>
            <a:lstStyle/>
            <a:p>
              <a:pPr algn="ctr"/>
              <a:r>
                <a:rPr lang="en-AU" dirty="0" smtClean="0">
                  <a:latin typeface="Courier" panose="02060409020205020404" pitchFamily="49" charset="0"/>
                </a:rPr>
                <a:t>si</a:t>
              </a:r>
              <a:endParaRPr lang="en-AU" dirty="0">
                <a:latin typeface="Courier" panose="02060409020205020404" pitchFamily="49" charset="0"/>
              </a:endParaRPr>
            </a:p>
          </p:txBody>
        </p:sp>
        <p:sp>
          <p:nvSpPr>
            <p:cNvPr id="52" name="TextBox 51"/>
            <p:cNvSpPr txBox="1"/>
            <p:nvPr/>
          </p:nvSpPr>
          <p:spPr>
            <a:xfrm>
              <a:off x="5418000" y="1524000"/>
              <a:ext cx="852422" cy="369332"/>
            </a:xfrm>
            <a:prstGeom prst="rect">
              <a:avLst/>
            </a:prstGeom>
            <a:noFill/>
          </p:spPr>
          <p:txBody>
            <a:bodyPr wrap="square" rtlCol="0">
              <a:spAutoFit/>
            </a:bodyPr>
            <a:lstStyle/>
            <a:p>
              <a:pPr algn="ctr"/>
              <a:r>
                <a:rPr lang="en-AU" dirty="0" smtClean="0">
                  <a:latin typeface="Courier" panose="02060409020205020404" pitchFamily="49" charset="0"/>
                </a:rPr>
                <a:t>a[u]</a:t>
              </a:r>
              <a:endParaRPr lang="en-AU" dirty="0">
                <a:latin typeface="Courier" panose="02060409020205020404" pitchFamily="49" charset="0"/>
              </a:endParaRPr>
            </a:p>
          </p:txBody>
        </p:sp>
      </p:grpSp>
      <p:grpSp>
        <p:nvGrpSpPr>
          <p:cNvPr id="4" name="Group 3"/>
          <p:cNvGrpSpPr/>
          <p:nvPr/>
        </p:nvGrpSpPr>
        <p:grpSpPr>
          <a:xfrm>
            <a:off x="4679861" y="2514042"/>
            <a:ext cx="3617942" cy="816429"/>
            <a:chOff x="2652480" y="3015342"/>
            <a:chExt cx="3617942" cy="816429"/>
          </a:xfrm>
        </p:grpSpPr>
        <p:sp>
          <p:nvSpPr>
            <p:cNvPr id="53" name="Rectangle 52"/>
            <p:cNvSpPr>
              <a:spLocks noChangeArrowheads="1"/>
            </p:cNvSpPr>
            <p:nvPr/>
          </p:nvSpPr>
          <p:spPr bwMode="auto">
            <a:xfrm>
              <a:off x="2652480" y="3374571"/>
              <a:ext cx="422077" cy="457200"/>
            </a:xfrm>
            <a:prstGeom prst="rect">
              <a:avLst/>
            </a:prstGeom>
            <a:solidFill>
              <a:schemeClr val="tx2">
                <a:lumMod val="40000"/>
                <a:lumOff val="60000"/>
              </a:schemeClr>
            </a:solidFill>
            <a:ln w="9525">
              <a:solidFill>
                <a:schemeClr val="tx1"/>
              </a:solidFill>
              <a:miter lim="800000"/>
              <a:headEnd/>
              <a:tailEnd/>
            </a:ln>
            <a:extLst/>
          </p:spPr>
          <p:txBody>
            <a:bodyPr wrap="none" anchor="ctr"/>
            <a:lstStyle/>
            <a:p>
              <a:pPr algn="ctr">
                <a:buFontTx/>
                <a:buNone/>
              </a:pPr>
              <a:r>
                <a:rPr lang="en-US" b="0" dirty="0">
                  <a:latin typeface="Courier" charset="0"/>
                </a:rPr>
                <a:t>6</a:t>
              </a:r>
              <a:endParaRPr lang="en-AU" b="0" dirty="0">
                <a:latin typeface="Courier" charset="0"/>
              </a:endParaRPr>
            </a:p>
          </p:txBody>
        </p:sp>
        <p:sp>
          <p:nvSpPr>
            <p:cNvPr id="54" name="Rectangle 53"/>
            <p:cNvSpPr>
              <a:spLocks noChangeArrowheads="1"/>
            </p:cNvSpPr>
            <p:nvPr/>
          </p:nvSpPr>
          <p:spPr bwMode="auto">
            <a:xfrm>
              <a:off x="3074557" y="337457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8</a:t>
              </a:r>
              <a:endParaRPr lang="en-AU" b="0" dirty="0">
                <a:latin typeface="Courier" charset="0"/>
              </a:endParaRPr>
            </a:p>
          </p:txBody>
        </p:sp>
        <p:sp>
          <p:nvSpPr>
            <p:cNvPr id="57" name="Rectangle 56"/>
            <p:cNvSpPr>
              <a:spLocks noChangeArrowheads="1"/>
            </p:cNvSpPr>
            <p:nvPr/>
          </p:nvSpPr>
          <p:spPr bwMode="auto">
            <a:xfrm>
              <a:off x="3496633" y="337457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a:t>
              </a:r>
              <a:endParaRPr lang="en-AU" b="0" dirty="0">
                <a:latin typeface="Courier" charset="0"/>
              </a:endParaRPr>
            </a:p>
          </p:txBody>
        </p:sp>
        <p:sp>
          <p:nvSpPr>
            <p:cNvPr id="58" name="Rectangle 57"/>
            <p:cNvSpPr>
              <a:spLocks noChangeArrowheads="1"/>
            </p:cNvSpPr>
            <p:nvPr/>
          </p:nvSpPr>
          <p:spPr bwMode="auto">
            <a:xfrm>
              <a:off x="3918710" y="337457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15</a:t>
              </a:r>
              <a:endParaRPr lang="en-AU" b="0" dirty="0">
                <a:latin typeface="Courier" charset="0"/>
              </a:endParaRPr>
            </a:p>
          </p:txBody>
        </p:sp>
        <p:sp>
          <p:nvSpPr>
            <p:cNvPr id="59" name="Rectangle 58"/>
            <p:cNvSpPr>
              <a:spLocks noChangeArrowheads="1"/>
            </p:cNvSpPr>
            <p:nvPr/>
          </p:nvSpPr>
          <p:spPr bwMode="auto">
            <a:xfrm>
              <a:off x="4340787" y="337457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12</a:t>
              </a:r>
              <a:endParaRPr lang="en-AU" b="0" dirty="0">
                <a:latin typeface="Courier" charset="0"/>
              </a:endParaRPr>
            </a:p>
          </p:txBody>
        </p:sp>
        <p:sp>
          <p:nvSpPr>
            <p:cNvPr id="63" name="Rectangle 62"/>
            <p:cNvSpPr>
              <a:spLocks noChangeArrowheads="1"/>
            </p:cNvSpPr>
            <p:nvPr/>
          </p:nvSpPr>
          <p:spPr bwMode="auto">
            <a:xfrm>
              <a:off x="4762863" y="337457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2</a:t>
              </a:r>
              <a:endParaRPr lang="en-AU" b="0" dirty="0">
                <a:latin typeface="Courier" charset="0"/>
              </a:endParaRPr>
            </a:p>
          </p:txBody>
        </p:sp>
        <p:sp>
          <p:nvSpPr>
            <p:cNvPr id="66" name="Rectangle 65"/>
            <p:cNvSpPr>
              <a:spLocks noChangeArrowheads="1"/>
            </p:cNvSpPr>
            <p:nvPr/>
          </p:nvSpPr>
          <p:spPr bwMode="auto">
            <a:xfrm>
              <a:off x="5184940" y="337457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67" name="Rectangle 66"/>
            <p:cNvSpPr>
              <a:spLocks noChangeArrowheads="1"/>
            </p:cNvSpPr>
            <p:nvPr/>
          </p:nvSpPr>
          <p:spPr bwMode="auto">
            <a:xfrm>
              <a:off x="5607016" y="337457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sp>
          <p:nvSpPr>
            <p:cNvPr id="68" name="TextBox 67"/>
            <p:cNvSpPr txBox="1"/>
            <p:nvPr/>
          </p:nvSpPr>
          <p:spPr>
            <a:xfrm>
              <a:off x="2991600" y="3015342"/>
              <a:ext cx="589456" cy="369332"/>
            </a:xfrm>
            <a:prstGeom prst="rect">
              <a:avLst/>
            </a:prstGeom>
            <a:noFill/>
          </p:spPr>
          <p:txBody>
            <a:bodyPr wrap="square" rtlCol="0">
              <a:spAutoFit/>
            </a:bodyPr>
            <a:lstStyle/>
            <a:p>
              <a:pPr algn="ctr"/>
              <a:r>
                <a:rPr lang="en-AU" dirty="0" smtClean="0">
                  <a:latin typeface="Courier" panose="02060409020205020404" pitchFamily="49" charset="0"/>
                </a:rPr>
                <a:t>si</a:t>
              </a:r>
              <a:endParaRPr lang="en-AU" dirty="0">
                <a:latin typeface="Courier" panose="02060409020205020404" pitchFamily="49" charset="0"/>
              </a:endParaRPr>
            </a:p>
          </p:txBody>
        </p:sp>
        <p:sp>
          <p:nvSpPr>
            <p:cNvPr id="70" name="TextBox 69"/>
            <p:cNvSpPr txBox="1"/>
            <p:nvPr/>
          </p:nvSpPr>
          <p:spPr>
            <a:xfrm>
              <a:off x="5418000" y="3015342"/>
              <a:ext cx="852422" cy="369332"/>
            </a:xfrm>
            <a:prstGeom prst="rect">
              <a:avLst/>
            </a:prstGeom>
            <a:noFill/>
          </p:spPr>
          <p:txBody>
            <a:bodyPr wrap="square" rtlCol="0">
              <a:spAutoFit/>
            </a:bodyPr>
            <a:lstStyle/>
            <a:p>
              <a:pPr algn="ctr"/>
              <a:r>
                <a:rPr lang="en-AU" dirty="0" smtClean="0">
                  <a:latin typeface="Courier" panose="02060409020205020404" pitchFamily="49" charset="0"/>
                </a:rPr>
                <a:t>a[u]</a:t>
              </a:r>
              <a:endParaRPr lang="en-AU" dirty="0">
                <a:latin typeface="Courier" panose="02060409020205020404" pitchFamily="49" charset="0"/>
              </a:endParaRPr>
            </a:p>
          </p:txBody>
        </p:sp>
      </p:grpSp>
      <p:sp>
        <p:nvSpPr>
          <p:cNvPr id="72" name="TextBox 71"/>
          <p:cNvSpPr txBox="1"/>
          <p:nvPr/>
        </p:nvSpPr>
        <p:spPr>
          <a:xfrm>
            <a:off x="0" y="2779200"/>
            <a:ext cx="4156800" cy="646331"/>
          </a:xfrm>
          <a:prstGeom prst="rect">
            <a:avLst/>
          </a:prstGeom>
          <a:noFill/>
        </p:spPr>
        <p:txBody>
          <a:bodyPr wrap="square" rtlCol="0">
            <a:spAutoFit/>
          </a:bodyPr>
          <a:lstStyle/>
          <a:p>
            <a:pPr algn="r"/>
            <a:r>
              <a:rPr lang="en-AU" dirty="0" smtClean="0">
                <a:latin typeface="Courier" panose="02060409020205020404" pitchFamily="49" charset="0"/>
              </a:rPr>
              <a:t>a[0] &lt; a[u]</a:t>
            </a:r>
            <a:r>
              <a:rPr lang="en-AU" dirty="0" smtClean="0"/>
              <a:t>, </a:t>
            </a:r>
          </a:p>
          <a:p>
            <a:pPr algn="r"/>
            <a:r>
              <a:rPr lang="en-AU" dirty="0" smtClean="0"/>
              <a:t>so </a:t>
            </a:r>
            <a:r>
              <a:rPr lang="en-AU" dirty="0" smtClean="0">
                <a:latin typeface="Courier" panose="02060409020205020404" pitchFamily="49" charset="0"/>
              </a:rPr>
              <a:t>a[0]</a:t>
            </a:r>
            <a:r>
              <a:rPr lang="en-AU" dirty="0" smtClean="0"/>
              <a:t> ↔ </a:t>
            </a:r>
            <a:r>
              <a:rPr lang="en-AU" dirty="0" smtClean="0">
                <a:latin typeface="Courier" panose="02060409020205020404" pitchFamily="49" charset="0"/>
              </a:rPr>
              <a:t>a[si]</a:t>
            </a:r>
            <a:r>
              <a:rPr lang="en-AU" dirty="0"/>
              <a:t> </a:t>
            </a:r>
            <a:r>
              <a:rPr lang="en-AU" dirty="0" smtClean="0"/>
              <a:t>and </a:t>
            </a:r>
            <a:r>
              <a:rPr lang="en-AU" dirty="0" smtClean="0">
                <a:latin typeface="Courier" panose="02060409020205020404" pitchFamily="49" charset="0"/>
              </a:rPr>
              <a:t>si++</a:t>
            </a:r>
            <a:endParaRPr lang="en-AU" dirty="0"/>
          </a:p>
        </p:txBody>
      </p:sp>
      <p:grpSp>
        <p:nvGrpSpPr>
          <p:cNvPr id="5" name="Group 4"/>
          <p:cNvGrpSpPr/>
          <p:nvPr/>
        </p:nvGrpSpPr>
        <p:grpSpPr>
          <a:xfrm>
            <a:off x="4679861" y="3553070"/>
            <a:ext cx="3617942" cy="816429"/>
            <a:chOff x="2721013" y="4022660"/>
            <a:chExt cx="3617942" cy="816429"/>
          </a:xfrm>
        </p:grpSpPr>
        <p:sp>
          <p:nvSpPr>
            <p:cNvPr id="73" name="Rectangle 72"/>
            <p:cNvSpPr>
              <a:spLocks noChangeArrowheads="1"/>
            </p:cNvSpPr>
            <p:nvPr/>
          </p:nvSpPr>
          <p:spPr bwMode="auto">
            <a:xfrm>
              <a:off x="2721013" y="438188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6</a:t>
              </a:r>
              <a:endParaRPr lang="en-AU" b="0" dirty="0">
                <a:latin typeface="Courier" charset="0"/>
              </a:endParaRPr>
            </a:p>
          </p:txBody>
        </p:sp>
        <p:sp>
          <p:nvSpPr>
            <p:cNvPr id="74" name="Rectangle 73"/>
            <p:cNvSpPr>
              <a:spLocks noChangeArrowheads="1"/>
            </p:cNvSpPr>
            <p:nvPr/>
          </p:nvSpPr>
          <p:spPr bwMode="auto">
            <a:xfrm>
              <a:off x="3143090" y="4381889"/>
              <a:ext cx="422077" cy="457200"/>
            </a:xfrm>
            <a:prstGeom prst="rect">
              <a:avLst/>
            </a:prstGeom>
            <a:solidFill>
              <a:schemeClr val="tx2">
                <a:lumMod val="40000"/>
                <a:lumOff val="60000"/>
              </a:schemeClr>
            </a:solidFill>
            <a:ln w="9525">
              <a:solidFill>
                <a:schemeClr val="tx1"/>
              </a:solidFill>
              <a:miter lim="800000"/>
              <a:headEnd/>
              <a:tailEnd/>
            </a:ln>
            <a:extLst/>
          </p:spPr>
          <p:txBody>
            <a:bodyPr wrap="none" anchor="ctr"/>
            <a:lstStyle/>
            <a:p>
              <a:pPr algn="ctr">
                <a:buFontTx/>
                <a:buNone/>
              </a:pPr>
              <a:r>
                <a:rPr lang="en-US" b="0" dirty="0" smtClean="0">
                  <a:latin typeface="Courier" charset="0"/>
                </a:rPr>
                <a:t>1</a:t>
              </a:r>
              <a:endParaRPr lang="en-AU" b="0" dirty="0">
                <a:latin typeface="Courier" charset="0"/>
              </a:endParaRPr>
            </a:p>
          </p:txBody>
        </p:sp>
        <p:sp>
          <p:nvSpPr>
            <p:cNvPr id="75" name="Rectangle 74"/>
            <p:cNvSpPr>
              <a:spLocks noChangeArrowheads="1"/>
            </p:cNvSpPr>
            <p:nvPr/>
          </p:nvSpPr>
          <p:spPr bwMode="auto">
            <a:xfrm>
              <a:off x="3565166" y="4381889"/>
              <a:ext cx="422077" cy="457200"/>
            </a:xfrm>
            <a:prstGeom prst="rect">
              <a:avLst/>
            </a:prstGeom>
            <a:solidFill>
              <a:schemeClr val="tx2">
                <a:lumMod val="40000"/>
                <a:lumOff val="60000"/>
              </a:schemeClr>
            </a:solidFill>
            <a:ln w="9525">
              <a:solidFill>
                <a:schemeClr val="tx1"/>
              </a:solidFill>
              <a:miter lim="800000"/>
              <a:headEnd/>
              <a:tailEnd/>
            </a:ln>
            <a:extLst/>
          </p:spPr>
          <p:txBody>
            <a:bodyPr wrap="none" anchor="ctr"/>
            <a:lstStyle/>
            <a:p>
              <a:pPr algn="ctr">
                <a:buFontTx/>
                <a:buNone/>
              </a:pPr>
              <a:r>
                <a:rPr lang="en-AU" b="0" dirty="0" smtClean="0">
                  <a:latin typeface="Courier" charset="0"/>
                </a:rPr>
                <a:t>8</a:t>
              </a:r>
              <a:endParaRPr lang="en-AU" b="0" dirty="0">
                <a:latin typeface="Courier" charset="0"/>
              </a:endParaRPr>
            </a:p>
          </p:txBody>
        </p:sp>
        <p:sp>
          <p:nvSpPr>
            <p:cNvPr id="76" name="Rectangle 75"/>
            <p:cNvSpPr>
              <a:spLocks noChangeArrowheads="1"/>
            </p:cNvSpPr>
            <p:nvPr/>
          </p:nvSpPr>
          <p:spPr bwMode="auto">
            <a:xfrm>
              <a:off x="3987243" y="438188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15</a:t>
              </a:r>
              <a:endParaRPr lang="en-AU" b="0" dirty="0">
                <a:latin typeface="Courier" charset="0"/>
              </a:endParaRPr>
            </a:p>
          </p:txBody>
        </p:sp>
        <p:sp>
          <p:nvSpPr>
            <p:cNvPr id="77" name="Rectangle 76"/>
            <p:cNvSpPr>
              <a:spLocks noChangeArrowheads="1"/>
            </p:cNvSpPr>
            <p:nvPr/>
          </p:nvSpPr>
          <p:spPr bwMode="auto">
            <a:xfrm>
              <a:off x="4409320" y="438188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12</a:t>
              </a:r>
              <a:endParaRPr lang="en-AU" b="0" dirty="0">
                <a:latin typeface="Courier" charset="0"/>
              </a:endParaRPr>
            </a:p>
          </p:txBody>
        </p:sp>
        <p:sp>
          <p:nvSpPr>
            <p:cNvPr id="81" name="Rectangle 80"/>
            <p:cNvSpPr>
              <a:spLocks noChangeArrowheads="1"/>
            </p:cNvSpPr>
            <p:nvPr/>
          </p:nvSpPr>
          <p:spPr bwMode="auto">
            <a:xfrm>
              <a:off x="4831396" y="438188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2</a:t>
              </a:r>
              <a:endParaRPr lang="en-AU" b="0" dirty="0">
                <a:latin typeface="Courier" charset="0"/>
              </a:endParaRPr>
            </a:p>
          </p:txBody>
        </p:sp>
        <p:sp>
          <p:nvSpPr>
            <p:cNvPr id="82" name="Rectangle 81"/>
            <p:cNvSpPr>
              <a:spLocks noChangeArrowheads="1"/>
            </p:cNvSpPr>
            <p:nvPr/>
          </p:nvSpPr>
          <p:spPr bwMode="auto">
            <a:xfrm>
              <a:off x="5253473" y="438188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83" name="Rectangle 82"/>
            <p:cNvSpPr>
              <a:spLocks noChangeArrowheads="1"/>
            </p:cNvSpPr>
            <p:nvPr/>
          </p:nvSpPr>
          <p:spPr bwMode="auto">
            <a:xfrm>
              <a:off x="5675549" y="438188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sp>
          <p:nvSpPr>
            <p:cNvPr id="84" name="TextBox 83"/>
            <p:cNvSpPr txBox="1"/>
            <p:nvPr/>
          </p:nvSpPr>
          <p:spPr>
            <a:xfrm>
              <a:off x="3479984" y="4022660"/>
              <a:ext cx="589456" cy="369332"/>
            </a:xfrm>
            <a:prstGeom prst="rect">
              <a:avLst/>
            </a:prstGeom>
            <a:noFill/>
          </p:spPr>
          <p:txBody>
            <a:bodyPr wrap="square" rtlCol="0">
              <a:spAutoFit/>
            </a:bodyPr>
            <a:lstStyle/>
            <a:p>
              <a:pPr algn="ctr"/>
              <a:r>
                <a:rPr lang="en-AU" dirty="0" smtClean="0">
                  <a:latin typeface="Courier" panose="02060409020205020404" pitchFamily="49" charset="0"/>
                </a:rPr>
                <a:t>si</a:t>
              </a:r>
              <a:endParaRPr lang="en-AU" dirty="0">
                <a:latin typeface="Courier" panose="02060409020205020404" pitchFamily="49" charset="0"/>
              </a:endParaRPr>
            </a:p>
          </p:txBody>
        </p:sp>
        <p:sp>
          <p:nvSpPr>
            <p:cNvPr id="85" name="TextBox 84"/>
            <p:cNvSpPr txBox="1"/>
            <p:nvPr/>
          </p:nvSpPr>
          <p:spPr>
            <a:xfrm>
              <a:off x="5486533" y="4022660"/>
              <a:ext cx="852422" cy="369332"/>
            </a:xfrm>
            <a:prstGeom prst="rect">
              <a:avLst/>
            </a:prstGeom>
            <a:noFill/>
          </p:spPr>
          <p:txBody>
            <a:bodyPr wrap="square" rtlCol="0">
              <a:spAutoFit/>
            </a:bodyPr>
            <a:lstStyle/>
            <a:p>
              <a:pPr algn="ctr"/>
              <a:r>
                <a:rPr lang="en-AU" dirty="0" smtClean="0">
                  <a:latin typeface="Courier" panose="02060409020205020404" pitchFamily="49" charset="0"/>
                </a:rPr>
                <a:t>a[u]</a:t>
              </a:r>
              <a:endParaRPr lang="en-AU" dirty="0">
                <a:latin typeface="Courier" panose="02060409020205020404" pitchFamily="49" charset="0"/>
              </a:endParaRPr>
            </a:p>
          </p:txBody>
        </p:sp>
      </p:grpSp>
      <p:sp>
        <p:nvSpPr>
          <p:cNvPr id="86" name="TextBox 85"/>
          <p:cNvSpPr txBox="1"/>
          <p:nvPr/>
        </p:nvSpPr>
        <p:spPr>
          <a:xfrm>
            <a:off x="0" y="3823200"/>
            <a:ext cx="4156800" cy="646331"/>
          </a:xfrm>
          <a:prstGeom prst="rect">
            <a:avLst/>
          </a:prstGeom>
          <a:noFill/>
        </p:spPr>
        <p:txBody>
          <a:bodyPr wrap="square" rtlCol="0">
            <a:spAutoFit/>
          </a:bodyPr>
          <a:lstStyle/>
          <a:p>
            <a:pPr algn="r"/>
            <a:r>
              <a:rPr lang="en-AU" dirty="0" smtClean="0">
                <a:latin typeface="Courier" panose="02060409020205020404" pitchFamily="49" charset="0"/>
              </a:rPr>
              <a:t>a[2] </a:t>
            </a:r>
            <a:r>
              <a:rPr lang="en-AU" dirty="0">
                <a:latin typeface="Courier" panose="02060409020205020404" pitchFamily="49" charset="0"/>
              </a:rPr>
              <a:t>&lt; a[u]</a:t>
            </a:r>
            <a:r>
              <a:rPr lang="en-AU" dirty="0"/>
              <a:t>, </a:t>
            </a:r>
            <a:endParaRPr lang="en-AU" dirty="0" smtClean="0"/>
          </a:p>
          <a:p>
            <a:pPr algn="r"/>
            <a:r>
              <a:rPr lang="en-AU" dirty="0" smtClean="0"/>
              <a:t>so </a:t>
            </a:r>
            <a:r>
              <a:rPr lang="en-AU" dirty="0" smtClean="0">
                <a:latin typeface="Courier" panose="02060409020205020404" pitchFamily="49" charset="0"/>
              </a:rPr>
              <a:t>a[2]</a:t>
            </a:r>
            <a:r>
              <a:rPr lang="en-AU" dirty="0" smtClean="0"/>
              <a:t> </a:t>
            </a:r>
            <a:r>
              <a:rPr lang="en-AU" dirty="0"/>
              <a:t>↔ </a:t>
            </a:r>
            <a:r>
              <a:rPr lang="en-AU" dirty="0" smtClean="0">
                <a:latin typeface="Courier" panose="02060409020205020404" pitchFamily="49" charset="0"/>
              </a:rPr>
              <a:t>a[si]</a:t>
            </a:r>
            <a:r>
              <a:rPr lang="en-AU" dirty="0"/>
              <a:t> </a:t>
            </a:r>
            <a:r>
              <a:rPr lang="en-AU" dirty="0" smtClean="0"/>
              <a:t>and </a:t>
            </a:r>
            <a:r>
              <a:rPr lang="en-AU" dirty="0" smtClean="0">
                <a:latin typeface="Courier" panose="02060409020205020404" pitchFamily="49" charset="0"/>
              </a:rPr>
              <a:t>si++</a:t>
            </a:r>
            <a:endParaRPr lang="en-AU" dirty="0"/>
          </a:p>
        </p:txBody>
      </p:sp>
      <p:grpSp>
        <p:nvGrpSpPr>
          <p:cNvPr id="14" name="Group 13"/>
          <p:cNvGrpSpPr/>
          <p:nvPr/>
        </p:nvGrpSpPr>
        <p:grpSpPr>
          <a:xfrm>
            <a:off x="4679861" y="4592098"/>
            <a:ext cx="3617942" cy="816429"/>
            <a:chOff x="2847034" y="5699060"/>
            <a:chExt cx="3617942" cy="816429"/>
          </a:xfrm>
        </p:grpSpPr>
        <p:sp>
          <p:nvSpPr>
            <p:cNvPr id="98" name="Rectangle 97"/>
            <p:cNvSpPr>
              <a:spLocks noChangeArrowheads="1"/>
            </p:cNvSpPr>
            <p:nvPr/>
          </p:nvSpPr>
          <p:spPr bwMode="auto">
            <a:xfrm>
              <a:off x="2847034" y="605828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6</a:t>
              </a:r>
              <a:endParaRPr lang="en-AU" b="0" dirty="0">
                <a:latin typeface="Courier" charset="0"/>
              </a:endParaRPr>
            </a:p>
          </p:txBody>
        </p:sp>
        <p:sp>
          <p:nvSpPr>
            <p:cNvPr id="99" name="Rectangle 98"/>
            <p:cNvSpPr>
              <a:spLocks noChangeArrowheads="1"/>
            </p:cNvSpPr>
            <p:nvPr/>
          </p:nvSpPr>
          <p:spPr bwMode="auto">
            <a:xfrm>
              <a:off x="3269111" y="605828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a:t>
              </a:r>
              <a:endParaRPr lang="en-AU" b="0" dirty="0">
                <a:latin typeface="Courier" charset="0"/>
              </a:endParaRPr>
            </a:p>
          </p:txBody>
        </p:sp>
        <p:sp>
          <p:nvSpPr>
            <p:cNvPr id="100" name="Rectangle 99"/>
            <p:cNvSpPr>
              <a:spLocks noChangeArrowheads="1"/>
            </p:cNvSpPr>
            <p:nvPr/>
          </p:nvSpPr>
          <p:spPr bwMode="auto">
            <a:xfrm>
              <a:off x="3691187" y="6058289"/>
              <a:ext cx="422077" cy="457200"/>
            </a:xfrm>
            <a:prstGeom prst="rect">
              <a:avLst/>
            </a:prstGeom>
            <a:solidFill>
              <a:schemeClr val="tx2">
                <a:lumMod val="40000"/>
                <a:lumOff val="60000"/>
              </a:schemeClr>
            </a:solidFill>
            <a:ln w="9525">
              <a:solidFill>
                <a:schemeClr val="tx1"/>
              </a:solidFill>
              <a:miter lim="800000"/>
              <a:headEnd/>
              <a:tailEnd/>
            </a:ln>
            <a:extLst/>
          </p:spPr>
          <p:txBody>
            <a:bodyPr wrap="none" anchor="ctr"/>
            <a:lstStyle/>
            <a:p>
              <a:pPr algn="ctr">
                <a:buFontTx/>
                <a:buNone/>
              </a:pPr>
              <a:r>
                <a:rPr lang="en-AU" b="0" dirty="0" smtClean="0">
                  <a:latin typeface="Courier" charset="0"/>
                </a:rPr>
                <a:t>2</a:t>
              </a:r>
              <a:endParaRPr lang="en-AU" b="0" dirty="0">
                <a:latin typeface="Courier" charset="0"/>
              </a:endParaRPr>
            </a:p>
          </p:txBody>
        </p:sp>
        <p:sp>
          <p:nvSpPr>
            <p:cNvPr id="101" name="Rectangle 100"/>
            <p:cNvSpPr>
              <a:spLocks noChangeArrowheads="1"/>
            </p:cNvSpPr>
            <p:nvPr/>
          </p:nvSpPr>
          <p:spPr bwMode="auto">
            <a:xfrm>
              <a:off x="4113264" y="605828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15</a:t>
              </a:r>
              <a:endParaRPr lang="en-AU" b="0" dirty="0">
                <a:latin typeface="Courier" charset="0"/>
              </a:endParaRPr>
            </a:p>
          </p:txBody>
        </p:sp>
        <p:sp>
          <p:nvSpPr>
            <p:cNvPr id="102" name="Rectangle 101"/>
            <p:cNvSpPr>
              <a:spLocks noChangeArrowheads="1"/>
            </p:cNvSpPr>
            <p:nvPr/>
          </p:nvSpPr>
          <p:spPr bwMode="auto">
            <a:xfrm>
              <a:off x="4535341" y="605828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12</a:t>
              </a:r>
              <a:endParaRPr lang="en-AU" b="0" dirty="0">
                <a:latin typeface="Courier" charset="0"/>
              </a:endParaRPr>
            </a:p>
          </p:txBody>
        </p:sp>
        <p:sp>
          <p:nvSpPr>
            <p:cNvPr id="103" name="Rectangle 102"/>
            <p:cNvSpPr>
              <a:spLocks noChangeArrowheads="1"/>
            </p:cNvSpPr>
            <p:nvPr/>
          </p:nvSpPr>
          <p:spPr bwMode="auto">
            <a:xfrm>
              <a:off x="4957417" y="6058289"/>
              <a:ext cx="422077" cy="457200"/>
            </a:xfrm>
            <a:prstGeom prst="rect">
              <a:avLst/>
            </a:prstGeom>
            <a:solidFill>
              <a:schemeClr val="tx2">
                <a:lumMod val="40000"/>
                <a:lumOff val="60000"/>
              </a:schemeClr>
            </a:solidFill>
            <a:ln w="9525">
              <a:solidFill>
                <a:schemeClr val="tx1"/>
              </a:solidFill>
              <a:miter lim="800000"/>
              <a:headEnd/>
              <a:tailEnd/>
            </a:ln>
            <a:extLst/>
          </p:spPr>
          <p:txBody>
            <a:bodyPr wrap="none" anchor="ctr"/>
            <a:lstStyle/>
            <a:p>
              <a:pPr algn="ctr">
                <a:buFontTx/>
                <a:buNone/>
              </a:pPr>
              <a:r>
                <a:rPr lang="en-US" b="0" dirty="0" smtClean="0">
                  <a:latin typeface="Courier" charset="0"/>
                </a:rPr>
                <a:t>8</a:t>
              </a:r>
              <a:endParaRPr lang="en-AU" b="0" dirty="0">
                <a:latin typeface="Courier" charset="0"/>
              </a:endParaRPr>
            </a:p>
          </p:txBody>
        </p:sp>
        <p:sp>
          <p:nvSpPr>
            <p:cNvPr id="104" name="Rectangle 103"/>
            <p:cNvSpPr>
              <a:spLocks noChangeArrowheads="1"/>
            </p:cNvSpPr>
            <p:nvPr/>
          </p:nvSpPr>
          <p:spPr bwMode="auto">
            <a:xfrm>
              <a:off x="5379494" y="605828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105" name="Rectangle 104"/>
            <p:cNvSpPr>
              <a:spLocks noChangeArrowheads="1"/>
            </p:cNvSpPr>
            <p:nvPr/>
          </p:nvSpPr>
          <p:spPr bwMode="auto">
            <a:xfrm>
              <a:off x="5801570" y="605828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sp>
          <p:nvSpPr>
            <p:cNvPr id="106" name="TextBox 105"/>
            <p:cNvSpPr txBox="1"/>
            <p:nvPr/>
          </p:nvSpPr>
          <p:spPr>
            <a:xfrm>
              <a:off x="4028400" y="5699060"/>
              <a:ext cx="589456" cy="369332"/>
            </a:xfrm>
            <a:prstGeom prst="rect">
              <a:avLst/>
            </a:prstGeom>
            <a:noFill/>
          </p:spPr>
          <p:txBody>
            <a:bodyPr wrap="square" rtlCol="0">
              <a:spAutoFit/>
            </a:bodyPr>
            <a:lstStyle/>
            <a:p>
              <a:pPr algn="ctr"/>
              <a:r>
                <a:rPr lang="en-AU" dirty="0" smtClean="0">
                  <a:latin typeface="Courier" panose="02060409020205020404" pitchFamily="49" charset="0"/>
                </a:rPr>
                <a:t>si</a:t>
              </a:r>
              <a:endParaRPr lang="en-AU" dirty="0">
                <a:latin typeface="Courier" panose="02060409020205020404" pitchFamily="49" charset="0"/>
              </a:endParaRPr>
            </a:p>
          </p:txBody>
        </p:sp>
        <p:sp>
          <p:nvSpPr>
            <p:cNvPr id="107" name="TextBox 106"/>
            <p:cNvSpPr txBox="1"/>
            <p:nvPr/>
          </p:nvSpPr>
          <p:spPr>
            <a:xfrm>
              <a:off x="5612554" y="5699060"/>
              <a:ext cx="852422" cy="369332"/>
            </a:xfrm>
            <a:prstGeom prst="rect">
              <a:avLst/>
            </a:prstGeom>
            <a:noFill/>
          </p:spPr>
          <p:txBody>
            <a:bodyPr wrap="square" rtlCol="0">
              <a:spAutoFit/>
            </a:bodyPr>
            <a:lstStyle/>
            <a:p>
              <a:pPr algn="ctr"/>
              <a:r>
                <a:rPr lang="en-AU" dirty="0" smtClean="0">
                  <a:latin typeface="Courier" panose="02060409020205020404" pitchFamily="49" charset="0"/>
                </a:rPr>
                <a:t>a[u]</a:t>
              </a:r>
              <a:endParaRPr lang="en-AU" dirty="0">
                <a:latin typeface="Courier" panose="02060409020205020404" pitchFamily="49" charset="0"/>
              </a:endParaRPr>
            </a:p>
          </p:txBody>
        </p:sp>
      </p:grpSp>
      <p:sp>
        <p:nvSpPr>
          <p:cNvPr id="108" name="TextBox 107"/>
          <p:cNvSpPr txBox="1"/>
          <p:nvPr/>
        </p:nvSpPr>
        <p:spPr>
          <a:xfrm>
            <a:off x="0" y="4867200"/>
            <a:ext cx="4156800" cy="646331"/>
          </a:xfrm>
          <a:prstGeom prst="rect">
            <a:avLst/>
          </a:prstGeom>
          <a:noFill/>
        </p:spPr>
        <p:txBody>
          <a:bodyPr wrap="square" rtlCol="0">
            <a:spAutoFit/>
          </a:bodyPr>
          <a:lstStyle/>
          <a:p>
            <a:pPr algn="r"/>
            <a:r>
              <a:rPr lang="en-AU" dirty="0" smtClean="0">
                <a:latin typeface="Courier" panose="02060409020205020404" pitchFamily="49" charset="0"/>
              </a:rPr>
              <a:t>a[5] </a:t>
            </a:r>
            <a:r>
              <a:rPr lang="en-AU" dirty="0">
                <a:latin typeface="Courier" panose="02060409020205020404" pitchFamily="49" charset="0"/>
              </a:rPr>
              <a:t>&lt; a[u]</a:t>
            </a:r>
            <a:r>
              <a:rPr lang="en-AU" dirty="0"/>
              <a:t>, </a:t>
            </a:r>
            <a:endParaRPr lang="en-AU" dirty="0" smtClean="0"/>
          </a:p>
          <a:p>
            <a:pPr algn="r"/>
            <a:r>
              <a:rPr lang="en-AU" dirty="0" smtClean="0"/>
              <a:t>so </a:t>
            </a:r>
            <a:r>
              <a:rPr lang="en-AU" dirty="0" smtClean="0">
                <a:latin typeface="Courier" panose="02060409020205020404" pitchFamily="49" charset="0"/>
              </a:rPr>
              <a:t>a[5]</a:t>
            </a:r>
            <a:r>
              <a:rPr lang="en-AU" dirty="0" smtClean="0"/>
              <a:t> ↔ </a:t>
            </a:r>
            <a:r>
              <a:rPr lang="en-AU" dirty="0" smtClean="0">
                <a:latin typeface="Courier" panose="02060409020205020404" pitchFamily="49" charset="0"/>
              </a:rPr>
              <a:t>a[si]</a:t>
            </a:r>
            <a:r>
              <a:rPr lang="en-AU" dirty="0" smtClean="0"/>
              <a:t> and </a:t>
            </a:r>
            <a:r>
              <a:rPr lang="en-AU" dirty="0" smtClean="0">
                <a:latin typeface="Courier" panose="02060409020205020404" pitchFamily="49" charset="0"/>
              </a:rPr>
              <a:t>si++</a:t>
            </a:r>
            <a:endParaRPr lang="en-AU" dirty="0"/>
          </a:p>
        </p:txBody>
      </p:sp>
      <p:sp>
        <p:nvSpPr>
          <p:cNvPr id="109" name="TextBox 108"/>
          <p:cNvSpPr txBox="1"/>
          <p:nvPr/>
        </p:nvSpPr>
        <p:spPr>
          <a:xfrm>
            <a:off x="304800" y="6087066"/>
            <a:ext cx="3852000" cy="369332"/>
          </a:xfrm>
          <a:prstGeom prst="rect">
            <a:avLst/>
          </a:prstGeom>
          <a:noFill/>
        </p:spPr>
        <p:txBody>
          <a:bodyPr wrap="square" rtlCol="0">
            <a:spAutoFit/>
          </a:bodyPr>
          <a:lstStyle/>
          <a:p>
            <a:pPr algn="r"/>
            <a:r>
              <a:rPr lang="en-AU" dirty="0" smtClean="0">
                <a:latin typeface="Courier" panose="02060409020205020404" pitchFamily="49" charset="0"/>
              </a:rPr>
              <a:t>a[7]</a:t>
            </a:r>
            <a:r>
              <a:rPr lang="en-AU" dirty="0" smtClean="0"/>
              <a:t> </a:t>
            </a:r>
            <a:r>
              <a:rPr lang="en-AU" dirty="0"/>
              <a:t>↔ </a:t>
            </a:r>
            <a:r>
              <a:rPr lang="en-AU" dirty="0" smtClean="0">
                <a:latin typeface="Courier" panose="02060409020205020404" pitchFamily="49" charset="0"/>
              </a:rPr>
              <a:t>a[si]</a:t>
            </a:r>
            <a:r>
              <a:rPr lang="en-AU" dirty="0" smtClean="0"/>
              <a:t>, return </a:t>
            </a:r>
            <a:r>
              <a:rPr lang="en-AU" dirty="0" smtClean="0">
                <a:latin typeface="Courier" panose="02060409020205020404" pitchFamily="49" charset="0"/>
              </a:rPr>
              <a:t>si</a:t>
            </a:r>
            <a:endParaRPr lang="en-AU" dirty="0"/>
          </a:p>
        </p:txBody>
      </p:sp>
      <p:grpSp>
        <p:nvGrpSpPr>
          <p:cNvPr id="19" name="Group 18"/>
          <p:cNvGrpSpPr/>
          <p:nvPr/>
        </p:nvGrpSpPr>
        <p:grpSpPr>
          <a:xfrm>
            <a:off x="4679861" y="5631127"/>
            <a:ext cx="3617942" cy="816429"/>
            <a:chOff x="5277062" y="4512515"/>
            <a:chExt cx="3617942" cy="816429"/>
          </a:xfrm>
        </p:grpSpPr>
        <p:sp>
          <p:nvSpPr>
            <p:cNvPr id="110" name="Rectangle 109"/>
            <p:cNvSpPr>
              <a:spLocks noChangeArrowheads="1"/>
            </p:cNvSpPr>
            <p:nvPr/>
          </p:nvSpPr>
          <p:spPr bwMode="auto">
            <a:xfrm>
              <a:off x="5277062" y="4871744"/>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6</a:t>
              </a:r>
              <a:endParaRPr lang="en-AU" b="0" dirty="0">
                <a:latin typeface="Courier" charset="0"/>
              </a:endParaRPr>
            </a:p>
          </p:txBody>
        </p:sp>
        <p:sp>
          <p:nvSpPr>
            <p:cNvPr id="111" name="Rectangle 110"/>
            <p:cNvSpPr>
              <a:spLocks noChangeArrowheads="1"/>
            </p:cNvSpPr>
            <p:nvPr/>
          </p:nvSpPr>
          <p:spPr bwMode="auto">
            <a:xfrm>
              <a:off x="5699139" y="4871744"/>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a:t>
              </a:r>
              <a:endParaRPr lang="en-AU" b="0" dirty="0">
                <a:latin typeface="Courier" charset="0"/>
              </a:endParaRPr>
            </a:p>
          </p:txBody>
        </p:sp>
        <p:sp>
          <p:nvSpPr>
            <p:cNvPr id="112" name="Rectangle 111"/>
            <p:cNvSpPr>
              <a:spLocks noChangeArrowheads="1"/>
            </p:cNvSpPr>
            <p:nvPr/>
          </p:nvSpPr>
          <p:spPr bwMode="auto">
            <a:xfrm>
              <a:off x="6121215" y="4871744"/>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AU" b="0" dirty="0" smtClean="0">
                  <a:latin typeface="Courier" charset="0"/>
                </a:rPr>
                <a:t>2</a:t>
              </a:r>
              <a:endParaRPr lang="en-AU" b="0" dirty="0">
                <a:latin typeface="Courier" charset="0"/>
              </a:endParaRPr>
            </a:p>
          </p:txBody>
        </p:sp>
        <p:sp>
          <p:nvSpPr>
            <p:cNvPr id="113" name="Rectangle 112"/>
            <p:cNvSpPr>
              <a:spLocks noChangeArrowheads="1"/>
            </p:cNvSpPr>
            <p:nvPr/>
          </p:nvSpPr>
          <p:spPr bwMode="auto">
            <a:xfrm>
              <a:off x="6543292" y="4871744"/>
              <a:ext cx="422077" cy="457200"/>
            </a:xfrm>
            <a:prstGeom prst="rect">
              <a:avLst/>
            </a:prstGeom>
            <a:solidFill>
              <a:schemeClr val="tx2">
                <a:lumMod val="40000"/>
                <a:lumOff val="60000"/>
              </a:schemeClr>
            </a:solidFill>
            <a:ln w="9525">
              <a:solidFill>
                <a:schemeClr val="tx1"/>
              </a:solidFill>
              <a:miter lim="800000"/>
              <a:headEnd/>
              <a:tailEnd/>
            </a:ln>
            <a:extLst/>
          </p:spPr>
          <p:txBody>
            <a:bodyPr wrap="none" anchor="ctr"/>
            <a:lstStyle/>
            <a:p>
              <a:pPr algn="ctr">
                <a:buFontTx/>
                <a:buNone/>
              </a:pPr>
              <a:r>
                <a:rPr lang="en-US" b="0" dirty="0" smtClean="0">
                  <a:latin typeface="Courier" charset="0"/>
                </a:rPr>
                <a:t>7</a:t>
              </a:r>
              <a:endParaRPr lang="en-AU" b="0" dirty="0">
                <a:latin typeface="Courier" charset="0"/>
              </a:endParaRPr>
            </a:p>
          </p:txBody>
        </p:sp>
        <p:sp>
          <p:nvSpPr>
            <p:cNvPr id="114" name="Rectangle 113"/>
            <p:cNvSpPr>
              <a:spLocks noChangeArrowheads="1"/>
            </p:cNvSpPr>
            <p:nvPr/>
          </p:nvSpPr>
          <p:spPr bwMode="auto">
            <a:xfrm>
              <a:off x="6965369" y="4871744"/>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12</a:t>
              </a:r>
              <a:endParaRPr lang="en-AU" b="0" dirty="0">
                <a:latin typeface="Courier" charset="0"/>
              </a:endParaRPr>
            </a:p>
          </p:txBody>
        </p:sp>
        <p:sp>
          <p:nvSpPr>
            <p:cNvPr id="115" name="Rectangle 114"/>
            <p:cNvSpPr>
              <a:spLocks noChangeArrowheads="1"/>
            </p:cNvSpPr>
            <p:nvPr/>
          </p:nvSpPr>
          <p:spPr bwMode="auto">
            <a:xfrm>
              <a:off x="7387445" y="4871744"/>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8</a:t>
              </a:r>
              <a:endParaRPr lang="en-AU" b="0" dirty="0">
                <a:latin typeface="Courier" charset="0"/>
              </a:endParaRPr>
            </a:p>
          </p:txBody>
        </p:sp>
        <p:sp>
          <p:nvSpPr>
            <p:cNvPr id="116" name="Rectangle 115"/>
            <p:cNvSpPr>
              <a:spLocks noChangeArrowheads="1"/>
            </p:cNvSpPr>
            <p:nvPr/>
          </p:nvSpPr>
          <p:spPr bwMode="auto">
            <a:xfrm>
              <a:off x="7809522" y="4871744"/>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117" name="Rectangle 116"/>
            <p:cNvSpPr>
              <a:spLocks noChangeArrowheads="1"/>
            </p:cNvSpPr>
            <p:nvPr/>
          </p:nvSpPr>
          <p:spPr bwMode="auto">
            <a:xfrm>
              <a:off x="8231598" y="4871744"/>
              <a:ext cx="422077" cy="457200"/>
            </a:xfrm>
            <a:prstGeom prst="rect">
              <a:avLst/>
            </a:prstGeom>
            <a:solidFill>
              <a:schemeClr val="tx2">
                <a:lumMod val="40000"/>
                <a:lumOff val="60000"/>
              </a:schemeClr>
            </a:solidFill>
            <a:ln w="9525">
              <a:solidFill>
                <a:schemeClr val="tx1"/>
              </a:solidFill>
              <a:miter lim="800000"/>
              <a:headEnd/>
              <a:tailEnd/>
            </a:ln>
            <a:extLst/>
          </p:spPr>
          <p:txBody>
            <a:bodyPr wrap="none" anchor="ctr"/>
            <a:lstStyle/>
            <a:p>
              <a:pPr algn="ctr">
                <a:buFontTx/>
                <a:buNone/>
              </a:pPr>
              <a:r>
                <a:rPr lang="en-US" b="0" dirty="0" smtClean="0">
                  <a:latin typeface="Courier" charset="0"/>
                </a:rPr>
                <a:t>15</a:t>
              </a:r>
              <a:endParaRPr lang="en-AU" b="0" dirty="0">
                <a:latin typeface="Courier" charset="0"/>
              </a:endParaRPr>
            </a:p>
          </p:txBody>
        </p:sp>
        <p:sp>
          <p:nvSpPr>
            <p:cNvPr id="118" name="TextBox 117"/>
            <p:cNvSpPr txBox="1"/>
            <p:nvPr/>
          </p:nvSpPr>
          <p:spPr>
            <a:xfrm>
              <a:off x="6458428" y="4512515"/>
              <a:ext cx="589456" cy="369332"/>
            </a:xfrm>
            <a:prstGeom prst="rect">
              <a:avLst/>
            </a:prstGeom>
            <a:noFill/>
          </p:spPr>
          <p:txBody>
            <a:bodyPr wrap="square" rtlCol="0">
              <a:spAutoFit/>
            </a:bodyPr>
            <a:lstStyle/>
            <a:p>
              <a:pPr algn="ctr"/>
              <a:r>
                <a:rPr lang="en-AU" dirty="0" smtClean="0">
                  <a:latin typeface="Courier" panose="02060409020205020404" pitchFamily="49" charset="0"/>
                </a:rPr>
                <a:t>si</a:t>
              </a:r>
              <a:endParaRPr lang="en-AU" dirty="0">
                <a:latin typeface="Courier" panose="02060409020205020404" pitchFamily="49" charset="0"/>
              </a:endParaRPr>
            </a:p>
          </p:txBody>
        </p:sp>
        <p:sp>
          <p:nvSpPr>
            <p:cNvPr id="119" name="TextBox 118"/>
            <p:cNvSpPr txBox="1"/>
            <p:nvPr/>
          </p:nvSpPr>
          <p:spPr>
            <a:xfrm>
              <a:off x="8042582" y="4512515"/>
              <a:ext cx="852422" cy="369332"/>
            </a:xfrm>
            <a:prstGeom prst="rect">
              <a:avLst/>
            </a:prstGeom>
            <a:noFill/>
          </p:spPr>
          <p:txBody>
            <a:bodyPr wrap="square" rtlCol="0">
              <a:spAutoFit/>
            </a:bodyPr>
            <a:lstStyle/>
            <a:p>
              <a:pPr algn="ctr"/>
              <a:r>
                <a:rPr lang="en-AU" dirty="0" smtClean="0">
                  <a:latin typeface="Courier" panose="02060409020205020404" pitchFamily="49" charset="0"/>
                </a:rPr>
                <a:t>a[u]</a:t>
              </a:r>
              <a:endParaRPr lang="en-AU" dirty="0">
                <a:latin typeface="Courier" panose="02060409020205020404" pitchFamily="49" charset="0"/>
              </a:endParaRPr>
            </a:p>
          </p:txBody>
        </p:sp>
      </p:grpSp>
    </p:spTree>
    <p:extLst>
      <p:ext uri="{BB962C8B-B14F-4D97-AF65-F5344CB8AC3E}">
        <p14:creationId xmlns:p14="http://schemas.microsoft.com/office/powerpoint/2010/main" val="2034994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P spid="86" grpId="0"/>
      <p:bldP spid="108" grpId="0"/>
      <p:bldP spid="10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t>
            </a:r>
            <a:r>
              <a:rPr lang="en-US" dirty="0" smtClean="0"/>
              <a:t>hy study sorting algorithms?</a:t>
            </a:r>
            <a:endParaRPr lang="en-US" dirty="0"/>
          </a:p>
        </p:txBody>
      </p:sp>
      <p:sp>
        <p:nvSpPr>
          <p:cNvPr id="3" name="Content Placeholder 2"/>
          <p:cNvSpPr>
            <a:spLocks noGrp="1"/>
          </p:cNvSpPr>
          <p:nvPr>
            <p:ph idx="1"/>
          </p:nvPr>
        </p:nvSpPr>
        <p:spPr>
          <a:xfrm>
            <a:off x="457200" y="1600199"/>
            <a:ext cx="8229600" cy="5087237"/>
          </a:xfrm>
        </p:spPr>
        <p:txBody>
          <a:bodyPr>
            <a:normAutofit/>
          </a:bodyPr>
          <a:lstStyle/>
          <a:p>
            <a:r>
              <a:rPr lang="en-US" dirty="0" smtClean="0"/>
              <a:t>We use sorting as an introduction to algorithmic thinking</a:t>
            </a:r>
          </a:p>
          <a:p>
            <a:pPr marL="0" indent="0">
              <a:buNone/>
            </a:pPr>
            <a:endParaRPr lang="en-US" sz="2000" dirty="0" smtClean="0"/>
          </a:p>
        </p:txBody>
      </p:sp>
      <p:sp>
        <p:nvSpPr>
          <p:cNvPr id="4" name="Footer Placeholder 3"/>
          <p:cNvSpPr>
            <a:spLocks noGrp="1"/>
          </p:cNvSpPr>
          <p:nvPr>
            <p:ph type="ftr" sz="quarter" idx="11"/>
          </p:nvPr>
        </p:nvSpPr>
        <p:spPr/>
        <p:txBody>
          <a:bodyPr/>
          <a:lstStyle/>
          <a:p>
            <a:pPr algn="r"/>
            <a:endParaRPr lang="en-US" dirty="0"/>
          </a:p>
        </p:txBody>
      </p:sp>
      <p:sp>
        <p:nvSpPr>
          <p:cNvPr id="5" name="Content Placeholder 2"/>
          <p:cNvSpPr txBox="1">
            <a:spLocks/>
          </p:cNvSpPr>
          <p:nvPr/>
        </p:nvSpPr>
        <p:spPr>
          <a:xfrm>
            <a:off x="1260000" y="2351312"/>
            <a:ext cx="6480000" cy="52416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lgn="just">
              <a:buFont typeface="Arial" pitchFamily="34" charset="0"/>
              <a:buNone/>
            </a:pPr>
            <a:r>
              <a:rPr lang="en-US" i="1" dirty="0" smtClean="0"/>
              <a:t>“Algorithms and data structures are the basics of computer science and engineering. If you learn them, your thinking process improves. Your coding style improves. If you read (and understand) good code, you become a better coder. Where do you find better code than those few lines: precise, elegantly crafted, peer reviewed by millions of people? And sorting is the foundation of many other things.”</a:t>
            </a:r>
          </a:p>
          <a:p>
            <a:pPr marL="0" indent="0" algn="just">
              <a:buFont typeface="Arial" pitchFamily="34" charset="0"/>
              <a:buNone/>
            </a:pPr>
            <a:endParaRPr lang="en-US" i="1" dirty="0" smtClean="0"/>
          </a:p>
          <a:p>
            <a:pPr marL="0" indent="0" algn="r">
              <a:buFont typeface="Arial" pitchFamily="34" charset="0"/>
              <a:buNone/>
            </a:pPr>
            <a:r>
              <a:rPr lang="en-US" sz="2000" dirty="0" smtClean="0"/>
              <a:t>Maruf Maniruzzaman, Microsoft Engineer</a:t>
            </a:r>
          </a:p>
        </p:txBody>
      </p:sp>
    </p:spTree>
    <p:extLst>
      <p:ext uri="{BB962C8B-B14F-4D97-AF65-F5344CB8AC3E}">
        <p14:creationId xmlns:p14="http://schemas.microsoft.com/office/powerpoint/2010/main" val="403362929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Mergesort</a:t>
            </a:r>
            <a:endParaRPr lang="en-US" dirty="0"/>
          </a:p>
        </p:txBody>
      </p:sp>
      <p:sp>
        <p:nvSpPr>
          <p:cNvPr id="5" name="Content Placeholder 4"/>
          <p:cNvSpPr>
            <a:spLocks noGrp="1"/>
          </p:cNvSpPr>
          <p:nvPr>
            <p:ph idx="1"/>
          </p:nvPr>
        </p:nvSpPr>
        <p:spPr>
          <a:xfrm>
            <a:off x="457200" y="1600200"/>
            <a:ext cx="8469086" cy="5094514"/>
          </a:xfrm>
        </p:spPr>
        <p:txBody>
          <a:bodyPr>
            <a:normAutofit/>
          </a:bodyPr>
          <a:lstStyle/>
          <a:p>
            <a:r>
              <a:rPr lang="en-US" dirty="0" smtClean="0">
                <a:latin typeface="Times New Roman" charset="0"/>
              </a:rPr>
              <a:t>When sorting </a:t>
            </a:r>
            <a:r>
              <a:rPr lang="en-US" i="1" dirty="0" smtClean="0">
                <a:latin typeface="Times New Roman" charset="0"/>
              </a:rPr>
              <a:t>n</a:t>
            </a:r>
            <a:r>
              <a:rPr lang="en-US" dirty="0" smtClean="0">
                <a:latin typeface="Times New Roman" charset="0"/>
              </a:rPr>
              <a:t> items, </a:t>
            </a:r>
            <a:r>
              <a:rPr lang="en-US" b="1" i="1" dirty="0" smtClean="0">
                <a:latin typeface="Times New Roman" charset="0"/>
              </a:rPr>
              <a:t>Merge </a:t>
            </a:r>
            <a:r>
              <a:rPr lang="en-US" b="1" i="1" dirty="0">
                <a:latin typeface="Times New Roman" charset="0"/>
              </a:rPr>
              <a:t>Sort</a:t>
            </a:r>
            <a:r>
              <a:rPr lang="en-US" dirty="0">
                <a:latin typeface="Times New Roman" charset="0"/>
              </a:rPr>
              <a:t> works as </a:t>
            </a:r>
            <a:r>
              <a:rPr lang="en-US" dirty="0" smtClean="0">
                <a:latin typeface="Times New Roman" charset="0"/>
              </a:rPr>
              <a:t>follows</a:t>
            </a:r>
          </a:p>
          <a:p>
            <a:pPr lvl="1"/>
            <a:r>
              <a:rPr lang="en-US" dirty="0" smtClean="0">
                <a:latin typeface="Times New Roman" charset="0"/>
              </a:rPr>
              <a:t>Let </a:t>
            </a:r>
            <a:r>
              <a:rPr lang="en-US" i="1" dirty="0" smtClean="0">
                <a:latin typeface="Times New Roman" charset="0"/>
              </a:rPr>
              <a:t>F</a:t>
            </a:r>
            <a:r>
              <a:rPr lang="en-US" dirty="0" smtClean="0">
                <a:latin typeface="Times New Roman" charset="0"/>
              </a:rPr>
              <a:t> be the front half of the array, and </a:t>
            </a:r>
            <a:r>
              <a:rPr lang="en-US" i="1" dirty="0" smtClean="0">
                <a:latin typeface="Times New Roman" charset="0"/>
              </a:rPr>
              <a:t>B</a:t>
            </a:r>
            <a:r>
              <a:rPr lang="en-US" dirty="0" smtClean="0">
                <a:latin typeface="Times New Roman" charset="0"/>
              </a:rPr>
              <a:t> be the back half</a:t>
            </a:r>
          </a:p>
          <a:p>
            <a:pPr lvl="1"/>
            <a:r>
              <a:rPr lang="en-US" i="1" dirty="0" smtClean="0">
                <a:latin typeface="Times New Roman" charset="0"/>
              </a:rPr>
              <a:t>F’ = sort(F)</a:t>
            </a:r>
          </a:p>
          <a:p>
            <a:pPr lvl="1"/>
            <a:r>
              <a:rPr lang="en-US" i="1" dirty="0" smtClean="0">
                <a:latin typeface="Times New Roman" charset="0"/>
              </a:rPr>
              <a:t>B’ = sort(B)</a:t>
            </a:r>
          </a:p>
          <a:p>
            <a:pPr lvl="1"/>
            <a:r>
              <a:rPr lang="en-US" dirty="0" smtClean="0">
                <a:latin typeface="Times New Roman" charset="0"/>
              </a:rPr>
              <a:t>Merge </a:t>
            </a:r>
            <a:r>
              <a:rPr lang="en-US" i="1" dirty="0" smtClean="0">
                <a:latin typeface="Times New Roman" charset="0"/>
              </a:rPr>
              <a:t>F’</a:t>
            </a:r>
            <a:r>
              <a:rPr lang="en-US" dirty="0" smtClean="0">
                <a:latin typeface="Times New Roman" charset="0"/>
              </a:rPr>
              <a:t> and </a:t>
            </a:r>
            <a:r>
              <a:rPr lang="en-US" i="1" dirty="0" smtClean="0">
                <a:latin typeface="Times New Roman" charset="0"/>
              </a:rPr>
              <a:t>B’</a:t>
            </a:r>
            <a:r>
              <a:rPr lang="en-US" dirty="0" smtClean="0">
                <a:latin typeface="Times New Roman" charset="0"/>
              </a:rPr>
              <a:t> to get the sorted list – repeatedly compare their first elements and take the smaller one </a:t>
            </a:r>
            <a:endParaRPr lang="en-US" i="1" dirty="0">
              <a:latin typeface="Times New Roman" charset="0"/>
            </a:endParaRPr>
          </a:p>
          <a:p>
            <a:r>
              <a:rPr lang="en-US" dirty="0" smtClean="0">
                <a:latin typeface="Times New Roman" charset="0"/>
              </a:rPr>
              <a:t>Simple splitting</a:t>
            </a:r>
            <a:r>
              <a:rPr lang="en-US" dirty="0">
                <a:latin typeface="Times New Roman" charset="0"/>
              </a:rPr>
              <a:t>, and </a:t>
            </a:r>
            <a:r>
              <a:rPr lang="en-US" dirty="0" smtClean="0">
                <a:latin typeface="Times New Roman" charset="0"/>
              </a:rPr>
              <a:t>intelligent combining</a:t>
            </a:r>
          </a:p>
        </p:txBody>
      </p:sp>
      <p:sp>
        <p:nvSpPr>
          <p:cNvPr id="6" name="Slide Number Placeholder 2"/>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50</a:t>
            </a:fld>
            <a:endParaRPr lang="en-AU" sz="1400" dirty="0"/>
          </a:p>
        </p:txBody>
      </p:sp>
    </p:spTree>
    <p:extLst>
      <p:ext uri="{BB962C8B-B14F-4D97-AF65-F5344CB8AC3E}">
        <p14:creationId xmlns:p14="http://schemas.microsoft.com/office/powerpoint/2010/main" val="419238742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7911CF57-1389-BD47-BB11-B035BC665551}" type="slidenum">
              <a:rPr lang="en-AU" sz="1400"/>
              <a:pPr/>
              <a:t>51</a:t>
            </a:fld>
            <a:endParaRPr lang="en-AU" sz="1400" dirty="0"/>
          </a:p>
        </p:txBody>
      </p:sp>
      <p:sp>
        <p:nvSpPr>
          <p:cNvPr id="25603" name="Rectangle 2"/>
          <p:cNvSpPr>
            <a:spLocks noGrp="1" noChangeArrowheads="1"/>
          </p:cNvSpPr>
          <p:nvPr>
            <p:ph type="title"/>
          </p:nvPr>
        </p:nvSpPr>
        <p:spPr/>
        <p:txBody>
          <a:bodyPr/>
          <a:lstStyle/>
          <a:p>
            <a:r>
              <a:rPr lang="en-US" dirty="0" smtClean="0">
                <a:latin typeface="Times New Roman" charset="0"/>
              </a:rPr>
              <a:t>Behaviour of mergesort</a:t>
            </a:r>
            <a:endParaRPr lang="en-AU" dirty="0">
              <a:latin typeface="Times New Roman" charset="0"/>
            </a:endParaRPr>
          </a:p>
        </p:txBody>
      </p:sp>
      <p:sp>
        <p:nvSpPr>
          <p:cNvPr id="6" name="Rectangle 5"/>
          <p:cNvSpPr>
            <a:spLocks noChangeArrowheads="1"/>
          </p:cNvSpPr>
          <p:nvPr/>
        </p:nvSpPr>
        <p:spPr bwMode="auto">
          <a:xfrm>
            <a:off x="2652480"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6</a:t>
            </a:r>
            <a:endParaRPr lang="en-AU" b="0" dirty="0">
              <a:latin typeface="Courier" charset="0"/>
            </a:endParaRPr>
          </a:p>
        </p:txBody>
      </p:sp>
      <p:sp>
        <p:nvSpPr>
          <p:cNvPr id="7" name="Rectangle 6"/>
          <p:cNvSpPr>
            <a:spLocks noChangeArrowheads="1"/>
          </p:cNvSpPr>
          <p:nvPr/>
        </p:nvSpPr>
        <p:spPr bwMode="auto">
          <a:xfrm>
            <a:off x="3074557"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8</a:t>
            </a:r>
            <a:endParaRPr lang="en-AU" b="0" dirty="0">
              <a:latin typeface="Courier" charset="0"/>
            </a:endParaRPr>
          </a:p>
        </p:txBody>
      </p:sp>
      <p:sp>
        <p:nvSpPr>
          <p:cNvPr id="8" name="Rectangle 7"/>
          <p:cNvSpPr>
            <a:spLocks noChangeArrowheads="1"/>
          </p:cNvSpPr>
          <p:nvPr/>
        </p:nvSpPr>
        <p:spPr bwMode="auto">
          <a:xfrm>
            <a:off x="3496633"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a:t>
            </a:r>
            <a:endParaRPr lang="en-AU" b="0" dirty="0">
              <a:latin typeface="Courier" charset="0"/>
            </a:endParaRPr>
          </a:p>
        </p:txBody>
      </p:sp>
      <p:sp>
        <p:nvSpPr>
          <p:cNvPr id="9" name="Rectangle 8"/>
          <p:cNvSpPr>
            <a:spLocks noChangeArrowheads="1"/>
          </p:cNvSpPr>
          <p:nvPr/>
        </p:nvSpPr>
        <p:spPr bwMode="auto">
          <a:xfrm>
            <a:off x="3918710"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15</a:t>
            </a:r>
            <a:endParaRPr lang="en-AU" b="0" dirty="0">
              <a:latin typeface="Courier" charset="0"/>
            </a:endParaRPr>
          </a:p>
        </p:txBody>
      </p:sp>
      <p:sp>
        <p:nvSpPr>
          <p:cNvPr id="10" name="Rectangle 9"/>
          <p:cNvSpPr>
            <a:spLocks noChangeArrowheads="1"/>
          </p:cNvSpPr>
          <p:nvPr/>
        </p:nvSpPr>
        <p:spPr bwMode="auto">
          <a:xfrm>
            <a:off x="4340787"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12</a:t>
            </a:r>
            <a:endParaRPr lang="en-AU" b="0" dirty="0">
              <a:latin typeface="Courier" charset="0"/>
            </a:endParaRPr>
          </a:p>
        </p:txBody>
      </p:sp>
      <p:sp>
        <p:nvSpPr>
          <p:cNvPr id="11" name="Rectangle 10"/>
          <p:cNvSpPr>
            <a:spLocks noChangeArrowheads="1"/>
          </p:cNvSpPr>
          <p:nvPr/>
        </p:nvSpPr>
        <p:spPr bwMode="auto">
          <a:xfrm>
            <a:off x="4762863"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2</a:t>
            </a:r>
            <a:endParaRPr lang="en-AU" b="0" dirty="0">
              <a:latin typeface="Courier" charset="0"/>
            </a:endParaRPr>
          </a:p>
        </p:txBody>
      </p:sp>
      <p:sp>
        <p:nvSpPr>
          <p:cNvPr id="12" name="Rectangle 11"/>
          <p:cNvSpPr>
            <a:spLocks noChangeArrowheads="1"/>
          </p:cNvSpPr>
          <p:nvPr/>
        </p:nvSpPr>
        <p:spPr bwMode="auto">
          <a:xfrm>
            <a:off x="5184940"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13" name="Rectangle 12"/>
          <p:cNvSpPr>
            <a:spLocks noChangeArrowheads="1"/>
          </p:cNvSpPr>
          <p:nvPr/>
        </p:nvSpPr>
        <p:spPr bwMode="auto">
          <a:xfrm>
            <a:off x="5607016"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cxnSp>
        <p:nvCxnSpPr>
          <p:cNvPr id="55" name="Straight Arrow Connector 54"/>
          <p:cNvCxnSpPr/>
          <p:nvPr/>
        </p:nvCxnSpPr>
        <p:spPr>
          <a:xfrm>
            <a:off x="5184940" y="2519456"/>
            <a:ext cx="1144161" cy="659368"/>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flipH="1">
            <a:off x="2438401" y="2519456"/>
            <a:ext cx="1058232" cy="659368"/>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1035559" y="2551723"/>
            <a:ext cx="1660464" cy="369332"/>
          </a:xfrm>
          <a:prstGeom prst="rect">
            <a:avLst/>
          </a:prstGeom>
          <a:noFill/>
        </p:spPr>
        <p:txBody>
          <a:bodyPr wrap="square" rtlCol="0">
            <a:spAutoFit/>
          </a:bodyPr>
          <a:lstStyle/>
          <a:p>
            <a:r>
              <a:rPr lang="en-AU" dirty="0" smtClean="0"/>
              <a:t>Front half</a:t>
            </a:r>
            <a:endParaRPr lang="en-AU" dirty="0"/>
          </a:p>
        </p:txBody>
      </p:sp>
      <p:sp>
        <p:nvSpPr>
          <p:cNvPr id="61" name="TextBox 60"/>
          <p:cNvSpPr txBox="1"/>
          <p:nvPr/>
        </p:nvSpPr>
        <p:spPr>
          <a:xfrm>
            <a:off x="6046082" y="2551723"/>
            <a:ext cx="1660464" cy="369332"/>
          </a:xfrm>
          <a:prstGeom prst="rect">
            <a:avLst/>
          </a:prstGeom>
          <a:noFill/>
        </p:spPr>
        <p:txBody>
          <a:bodyPr wrap="square" rtlCol="0">
            <a:spAutoFit/>
          </a:bodyPr>
          <a:lstStyle/>
          <a:p>
            <a:pPr algn="r"/>
            <a:r>
              <a:rPr lang="en-AU" dirty="0" smtClean="0"/>
              <a:t>Back half</a:t>
            </a:r>
            <a:endParaRPr lang="en-AU" dirty="0"/>
          </a:p>
        </p:txBody>
      </p:sp>
      <p:grpSp>
        <p:nvGrpSpPr>
          <p:cNvPr id="19" name="Group 18"/>
          <p:cNvGrpSpPr/>
          <p:nvPr/>
        </p:nvGrpSpPr>
        <p:grpSpPr>
          <a:xfrm>
            <a:off x="750094" y="3254829"/>
            <a:ext cx="1688307" cy="457200"/>
            <a:chOff x="750094" y="3254829"/>
            <a:chExt cx="1688307" cy="457200"/>
          </a:xfrm>
        </p:grpSpPr>
        <p:sp>
          <p:nvSpPr>
            <p:cNvPr id="58" name="Rectangle 57"/>
            <p:cNvSpPr>
              <a:spLocks noChangeArrowheads="1"/>
            </p:cNvSpPr>
            <p:nvPr/>
          </p:nvSpPr>
          <p:spPr bwMode="auto">
            <a:xfrm>
              <a:off x="750094" y="32548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6</a:t>
              </a:r>
              <a:endParaRPr lang="en-AU" b="0" dirty="0">
                <a:latin typeface="Courier" charset="0"/>
              </a:endParaRPr>
            </a:p>
          </p:txBody>
        </p:sp>
        <p:sp>
          <p:nvSpPr>
            <p:cNvPr id="59" name="Rectangle 58"/>
            <p:cNvSpPr>
              <a:spLocks noChangeArrowheads="1"/>
            </p:cNvSpPr>
            <p:nvPr/>
          </p:nvSpPr>
          <p:spPr bwMode="auto">
            <a:xfrm>
              <a:off x="1172171" y="32548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8</a:t>
              </a:r>
              <a:endParaRPr lang="en-AU" b="0" dirty="0">
                <a:latin typeface="Courier" charset="0"/>
              </a:endParaRPr>
            </a:p>
          </p:txBody>
        </p:sp>
        <p:sp>
          <p:nvSpPr>
            <p:cNvPr id="63" name="Rectangle 62"/>
            <p:cNvSpPr>
              <a:spLocks noChangeArrowheads="1"/>
            </p:cNvSpPr>
            <p:nvPr/>
          </p:nvSpPr>
          <p:spPr bwMode="auto">
            <a:xfrm>
              <a:off x="1594247" y="32548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a:t>
              </a:r>
              <a:endParaRPr lang="en-AU" b="0" dirty="0">
                <a:latin typeface="Courier" charset="0"/>
              </a:endParaRPr>
            </a:p>
          </p:txBody>
        </p:sp>
        <p:sp>
          <p:nvSpPr>
            <p:cNvPr id="66" name="Rectangle 65"/>
            <p:cNvSpPr>
              <a:spLocks noChangeArrowheads="1"/>
            </p:cNvSpPr>
            <p:nvPr/>
          </p:nvSpPr>
          <p:spPr bwMode="auto">
            <a:xfrm>
              <a:off x="2016324" y="32548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15</a:t>
              </a:r>
              <a:endParaRPr lang="en-AU" b="0" dirty="0">
                <a:latin typeface="Courier" charset="0"/>
              </a:endParaRPr>
            </a:p>
          </p:txBody>
        </p:sp>
      </p:grpSp>
      <p:grpSp>
        <p:nvGrpSpPr>
          <p:cNvPr id="20" name="Group 19"/>
          <p:cNvGrpSpPr/>
          <p:nvPr/>
        </p:nvGrpSpPr>
        <p:grpSpPr>
          <a:xfrm>
            <a:off x="6333893" y="3254829"/>
            <a:ext cx="1688306" cy="457200"/>
            <a:chOff x="6333894" y="3254829"/>
            <a:chExt cx="1688306" cy="457200"/>
          </a:xfrm>
        </p:grpSpPr>
        <p:sp>
          <p:nvSpPr>
            <p:cNvPr id="81" name="Rectangle 80"/>
            <p:cNvSpPr>
              <a:spLocks noChangeArrowheads="1"/>
            </p:cNvSpPr>
            <p:nvPr/>
          </p:nvSpPr>
          <p:spPr bwMode="auto">
            <a:xfrm>
              <a:off x="6333894" y="32548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12</a:t>
              </a:r>
              <a:endParaRPr lang="en-AU" b="0" dirty="0">
                <a:latin typeface="Courier" charset="0"/>
              </a:endParaRPr>
            </a:p>
          </p:txBody>
        </p:sp>
        <p:sp>
          <p:nvSpPr>
            <p:cNvPr id="82" name="Rectangle 81"/>
            <p:cNvSpPr>
              <a:spLocks noChangeArrowheads="1"/>
            </p:cNvSpPr>
            <p:nvPr/>
          </p:nvSpPr>
          <p:spPr bwMode="auto">
            <a:xfrm>
              <a:off x="6755970" y="32548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2</a:t>
              </a:r>
              <a:endParaRPr lang="en-AU" b="0" dirty="0">
                <a:latin typeface="Courier" charset="0"/>
              </a:endParaRPr>
            </a:p>
          </p:txBody>
        </p:sp>
        <p:sp>
          <p:nvSpPr>
            <p:cNvPr id="83" name="Rectangle 82"/>
            <p:cNvSpPr>
              <a:spLocks noChangeArrowheads="1"/>
            </p:cNvSpPr>
            <p:nvPr/>
          </p:nvSpPr>
          <p:spPr bwMode="auto">
            <a:xfrm>
              <a:off x="7178047" y="32548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84" name="Rectangle 83"/>
            <p:cNvSpPr>
              <a:spLocks noChangeArrowheads="1"/>
            </p:cNvSpPr>
            <p:nvPr/>
          </p:nvSpPr>
          <p:spPr bwMode="auto">
            <a:xfrm>
              <a:off x="7600123" y="32548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grpSp>
      <p:sp>
        <p:nvSpPr>
          <p:cNvPr id="85" name="Rectangle 84"/>
          <p:cNvSpPr>
            <a:spLocks noChangeArrowheads="1"/>
          </p:cNvSpPr>
          <p:nvPr/>
        </p:nvSpPr>
        <p:spPr bwMode="auto">
          <a:xfrm>
            <a:off x="750094" y="455023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a:t>
            </a:r>
            <a:endParaRPr lang="en-AU" b="0" dirty="0">
              <a:latin typeface="Courier" charset="0"/>
            </a:endParaRPr>
          </a:p>
        </p:txBody>
      </p:sp>
      <p:sp>
        <p:nvSpPr>
          <p:cNvPr id="86" name="Rectangle 85"/>
          <p:cNvSpPr>
            <a:spLocks noChangeArrowheads="1"/>
          </p:cNvSpPr>
          <p:nvPr/>
        </p:nvSpPr>
        <p:spPr bwMode="auto">
          <a:xfrm>
            <a:off x="1172171" y="455023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6</a:t>
            </a:r>
            <a:endParaRPr lang="en-AU" b="0" dirty="0">
              <a:latin typeface="Courier" charset="0"/>
            </a:endParaRPr>
          </a:p>
        </p:txBody>
      </p:sp>
      <p:sp>
        <p:nvSpPr>
          <p:cNvPr id="87" name="Rectangle 86"/>
          <p:cNvSpPr>
            <a:spLocks noChangeArrowheads="1"/>
          </p:cNvSpPr>
          <p:nvPr/>
        </p:nvSpPr>
        <p:spPr bwMode="auto">
          <a:xfrm>
            <a:off x="1594247" y="455023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8</a:t>
            </a:r>
            <a:endParaRPr lang="en-AU" b="0" dirty="0">
              <a:latin typeface="Courier" charset="0"/>
            </a:endParaRPr>
          </a:p>
        </p:txBody>
      </p:sp>
      <p:sp>
        <p:nvSpPr>
          <p:cNvPr id="88" name="Rectangle 87"/>
          <p:cNvSpPr>
            <a:spLocks noChangeArrowheads="1"/>
          </p:cNvSpPr>
          <p:nvPr/>
        </p:nvSpPr>
        <p:spPr bwMode="auto">
          <a:xfrm>
            <a:off x="2016324" y="455023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15</a:t>
            </a:r>
            <a:endParaRPr lang="en-AU" b="0" dirty="0">
              <a:latin typeface="Courier" charset="0"/>
            </a:endParaRPr>
          </a:p>
        </p:txBody>
      </p:sp>
      <p:sp>
        <p:nvSpPr>
          <p:cNvPr id="89" name="Rectangle 88"/>
          <p:cNvSpPr>
            <a:spLocks noChangeArrowheads="1"/>
          </p:cNvSpPr>
          <p:nvPr/>
        </p:nvSpPr>
        <p:spPr bwMode="auto">
          <a:xfrm>
            <a:off x="6333893" y="455023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2</a:t>
            </a:r>
            <a:endParaRPr lang="en-AU" b="0" dirty="0">
              <a:latin typeface="Courier" charset="0"/>
            </a:endParaRPr>
          </a:p>
        </p:txBody>
      </p:sp>
      <p:sp>
        <p:nvSpPr>
          <p:cNvPr id="90" name="Rectangle 89"/>
          <p:cNvSpPr>
            <a:spLocks noChangeArrowheads="1"/>
          </p:cNvSpPr>
          <p:nvPr/>
        </p:nvSpPr>
        <p:spPr bwMode="auto">
          <a:xfrm>
            <a:off x="6755969" y="455023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sp>
        <p:nvSpPr>
          <p:cNvPr id="91" name="Rectangle 90"/>
          <p:cNvSpPr>
            <a:spLocks noChangeArrowheads="1"/>
          </p:cNvSpPr>
          <p:nvPr/>
        </p:nvSpPr>
        <p:spPr bwMode="auto">
          <a:xfrm>
            <a:off x="7178046" y="455023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92" name="Rectangle 91"/>
          <p:cNvSpPr>
            <a:spLocks noChangeArrowheads="1"/>
          </p:cNvSpPr>
          <p:nvPr/>
        </p:nvSpPr>
        <p:spPr bwMode="auto">
          <a:xfrm>
            <a:off x="7600122" y="455023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12</a:t>
            </a:r>
            <a:endParaRPr lang="en-AU" b="0" dirty="0">
              <a:latin typeface="Courier" charset="0"/>
            </a:endParaRPr>
          </a:p>
        </p:txBody>
      </p:sp>
      <p:cxnSp>
        <p:nvCxnSpPr>
          <p:cNvPr id="93" name="Straight Arrow Connector 92"/>
          <p:cNvCxnSpPr/>
          <p:nvPr/>
        </p:nvCxnSpPr>
        <p:spPr>
          <a:xfrm flipH="1">
            <a:off x="1594247" y="3820975"/>
            <a:ext cx="1" cy="651399"/>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flipH="1">
            <a:off x="7178046" y="3820974"/>
            <a:ext cx="1" cy="651399"/>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95" name="Rectangle 94"/>
          <p:cNvSpPr>
            <a:spLocks noChangeArrowheads="1"/>
          </p:cNvSpPr>
          <p:nvPr/>
        </p:nvSpPr>
        <p:spPr bwMode="auto">
          <a:xfrm>
            <a:off x="2652481" y="630195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a:t>
            </a:r>
            <a:endParaRPr lang="en-AU" b="0" dirty="0">
              <a:latin typeface="Courier" charset="0"/>
            </a:endParaRPr>
          </a:p>
        </p:txBody>
      </p:sp>
      <p:sp>
        <p:nvSpPr>
          <p:cNvPr id="96" name="Rectangle 95"/>
          <p:cNvSpPr>
            <a:spLocks noChangeArrowheads="1"/>
          </p:cNvSpPr>
          <p:nvPr/>
        </p:nvSpPr>
        <p:spPr bwMode="auto">
          <a:xfrm>
            <a:off x="3074558" y="630195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2</a:t>
            </a:r>
            <a:endParaRPr lang="en-AU" b="0" dirty="0">
              <a:latin typeface="Courier" charset="0"/>
            </a:endParaRPr>
          </a:p>
        </p:txBody>
      </p:sp>
      <p:sp>
        <p:nvSpPr>
          <p:cNvPr id="97" name="Rectangle 96"/>
          <p:cNvSpPr>
            <a:spLocks noChangeArrowheads="1"/>
          </p:cNvSpPr>
          <p:nvPr/>
        </p:nvSpPr>
        <p:spPr bwMode="auto">
          <a:xfrm>
            <a:off x="3496634" y="630195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6</a:t>
            </a:r>
            <a:endParaRPr lang="en-AU" b="0" dirty="0">
              <a:latin typeface="Courier" charset="0"/>
            </a:endParaRPr>
          </a:p>
        </p:txBody>
      </p:sp>
      <p:sp>
        <p:nvSpPr>
          <p:cNvPr id="98" name="Rectangle 97"/>
          <p:cNvSpPr>
            <a:spLocks noChangeArrowheads="1"/>
          </p:cNvSpPr>
          <p:nvPr/>
        </p:nvSpPr>
        <p:spPr bwMode="auto">
          <a:xfrm>
            <a:off x="3918711" y="630195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sp>
        <p:nvSpPr>
          <p:cNvPr id="99" name="Rectangle 98"/>
          <p:cNvSpPr>
            <a:spLocks noChangeArrowheads="1"/>
          </p:cNvSpPr>
          <p:nvPr/>
        </p:nvSpPr>
        <p:spPr bwMode="auto">
          <a:xfrm>
            <a:off x="4340788" y="630195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8</a:t>
            </a:r>
            <a:endParaRPr lang="en-AU" b="0" dirty="0">
              <a:latin typeface="Courier" charset="0"/>
            </a:endParaRPr>
          </a:p>
        </p:txBody>
      </p:sp>
      <p:sp>
        <p:nvSpPr>
          <p:cNvPr id="100" name="Rectangle 99"/>
          <p:cNvSpPr>
            <a:spLocks noChangeArrowheads="1"/>
          </p:cNvSpPr>
          <p:nvPr/>
        </p:nvSpPr>
        <p:spPr bwMode="auto">
          <a:xfrm>
            <a:off x="4762864" y="630195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101" name="Rectangle 100"/>
          <p:cNvSpPr>
            <a:spLocks noChangeArrowheads="1"/>
          </p:cNvSpPr>
          <p:nvPr/>
        </p:nvSpPr>
        <p:spPr bwMode="auto">
          <a:xfrm>
            <a:off x="5184941" y="630195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12</a:t>
            </a:r>
            <a:endParaRPr lang="en-AU" b="0" dirty="0">
              <a:latin typeface="Courier" charset="0"/>
            </a:endParaRPr>
          </a:p>
        </p:txBody>
      </p:sp>
      <p:sp>
        <p:nvSpPr>
          <p:cNvPr id="102" name="Rectangle 101"/>
          <p:cNvSpPr>
            <a:spLocks noChangeArrowheads="1"/>
          </p:cNvSpPr>
          <p:nvPr/>
        </p:nvSpPr>
        <p:spPr bwMode="auto">
          <a:xfrm>
            <a:off x="5607017" y="630195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15</a:t>
            </a:r>
            <a:endParaRPr lang="en-AU" b="0" dirty="0">
              <a:latin typeface="Courier" charset="0"/>
            </a:endParaRPr>
          </a:p>
        </p:txBody>
      </p:sp>
      <p:cxnSp>
        <p:nvCxnSpPr>
          <p:cNvPr id="103" name="Straight Arrow Connector 102"/>
          <p:cNvCxnSpPr/>
          <p:nvPr/>
        </p:nvCxnSpPr>
        <p:spPr>
          <a:xfrm flipH="1">
            <a:off x="4366919" y="5529159"/>
            <a:ext cx="1" cy="651399"/>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a:off x="1594248" y="5071962"/>
            <a:ext cx="2772671" cy="457197"/>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p:nvPr/>
        </p:nvCxnSpPr>
        <p:spPr>
          <a:xfrm flipH="1">
            <a:off x="4366919" y="5071962"/>
            <a:ext cx="2811128" cy="457197"/>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106" name="TextBox 105"/>
          <p:cNvSpPr txBox="1"/>
          <p:nvPr/>
        </p:nvSpPr>
        <p:spPr>
          <a:xfrm>
            <a:off x="743121" y="3907971"/>
            <a:ext cx="707571" cy="369332"/>
          </a:xfrm>
          <a:prstGeom prst="rect">
            <a:avLst/>
          </a:prstGeom>
          <a:noFill/>
        </p:spPr>
        <p:txBody>
          <a:bodyPr wrap="square" rtlCol="0">
            <a:spAutoFit/>
          </a:bodyPr>
          <a:lstStyle/>
          <a:p>
            <a:r>
              <a:rPr lang="en-AU" dirty="0" smtClean="0"/>
              <a:t>Sort</a:t>
            </a:r>
            <a:endParaRPr lang="en-AU" dirty="0"/>
          </a:p>
        </p:txBody>
      </p:sp>
      <p:sp>
        <p:nvSpPr>
          <p:cNvPr id="107" name="TextBox 106"/>
          <p:cNvSpPr txBox="1"/>
          <p:nvPr/>
        </p:nvSpPr>
        <p:spPr>
          <a:xfrm>
            <a:off x="7524582" y="3907971"/>
            <a:ext cx="707571" cy="369332"/>
          </a:xfrm>
          <a:prstGeom prst="rect">
            <a:avLst/>
          </a:prstGeom>
          <a:noFill/>
        </p:spPr>
        <p:txBody>
          <a:bodyPr wrap="square" rtlCol="0">
            <a:spAutoFit/>
          </a:bodyPr>
          <a:lstStyle/>
          <a:p>
            <a:r>
              <a:rPr lang="en-AU" dirty="0" smtClean="0"/>
              <a:t>Sort</a:t>
            </a:r>
            <a:endParaRPr lang="en-AU" dirty="0"/>
          </a:p>
        </p:txBody>
      </p:sp>
      <p:sp>
        <p:nvSpPr>
          <p:cNvPr id="108" name="TextBox 107"/>
          <p:cNvSpPr txBox="1"/>
          <p:nvPr/>
        </p:nvSpPr>
        <p:spPr>
          <a:xfrm>
            <a:off x="3941114" y="5050190"/>
            <a:ext cx="851612" cy="369332"/>
          </a:xfrm>
          <a:prstGeom prst="rect">
            <a:avLst/>
          </a:prstGeom>
          <a:noFill/>
        </p:spPr>
        <p:txBody>
          <a:bodyPr wrap="square" rtlCol="0">
            <a:spAutoFit/>
          </a:bodyPr>
          <a:lstStyle/>
          <a:p>
            <a:r>
              <a:rPr lang="en-AU" dirty="0" smtClean="0"/>
              <a:t>Merge</a:t>
            </a:r>
            <a:endParaRPr lang="en-AU" dirty="0"/>
          </a:p>
        </p:txBody>
      </p:sp>
      <p:cxnSp>
        <p:nvCxnSpPr>
          <p:cNvPr id="50" name="Straight Arrow Connector 49"/>
          <p:cNvCxnSpPr/>
          <p:nvPr/>
        </p:nvCxnSpPr>
        <p:spPr>
          <a:xfrm flipH="1">
            <a:off x="4341600" y="1522800"/>
            <a:ext cx="13205" cy="1177200"/>
          </a:xfrm>
          <a:prstGeom prst="straightConnector1">
            <a:avLst/>
          </a:prstGeom>
          <a:ln w="25400">
            <a:solidFill>
              <a:schemeClr val="tx1"/>
            </a:solidFill>
            <a:prstDash val="sysDash"/>
            <a:tailEnd type="non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94242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94"/>
                                        </p:tgtEl>
                                        <p:attrNameLst>
                                          <p:attrName>style.visibility</p:attrName>
                                        </p:attrNameLst>
                                      </p:cBhvr>
                                      <p:to>
                                        <p:strVal val="visible"/>
                                      </p:to>
                                    </p:set>
                                  </p:childTnLst>
                                </p:cTn>
                              </p:par>
                              <p:par>
                                <p:cTn id="41" presetID="1" presetClass="entr" presetSubtype="0" fill="hold" grpId="1" nodeType="withEffect">
                                  <p:stCondLst>
                                    <p:cond delay="0"/>
                                  </p:stCondLst>
                                  <p:childTnLst>
                                    <p:set>
                                      <p:cBhvr>
                                        <p:cTn id="42" dur="1" fill="hold">
                                          <p:stCondLst>
                                            <p:cond delay="0"/>
                                          </p:stCondLst>
                                        </p:cTn>
                                        <p:tgtEl>
                                          <p:spTgt spid="10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8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90"/>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9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9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3"/>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04"/>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05"/>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0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0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95"/>
                                        </p:tgtEl>
                                        <p:attrNameLst>
                                          <p:attrName>style.visibility</p:attrName>
                                        </p:attrNameLst>
                                      </p:cBhvr>
                                      <p:to>
                                        <p:strVal val="visible"/>
                                      </p:to>
                                    </p:set>
                                  </p:childTnLst>
                                </p:cTn>
                              </p:par>
                              <p:par>
                                <p:cTn id="67" presetID="3" presetClass="emph" presetSubtype="2" fill="hold" grpId="1" nodeType="withEffect">
                                  <p:stCondLst>
                                    <p:cond delay="0"/>
                                  </p:stCondLst>
                                  <p:childTnLst>
                                    <p:animClr clrSpc="rgb" dir="cw">
                                      <p:cBhvr override="childStyle">
                                        <p:cTn id="68" dur="500" fill="hold"/>
                                        <p:tgtEl>
                                          <p:spTgt spid="85"/>
                                        </p:tgtEl>
                                        <p:attrNameLst>
                                          <p:attrName>style.color</p:attrName>
                                        </p:attrNameLst>
                                      </p:cBhvr>
                                      <p:to>
                                        <a:srgbClr val="FC2E18"/>
                                      </p:to>
                                    </p:animClr>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96"/>
                                        </p:tgtEl>
                                        <p:attrNameLst>
                                          <p:attrName>style.visibility</p:attrName>
                                        </p:attrNameLst>
                                      </p:cBhvr>
                                      <p:to>
                                        <p:strVal val="visible"/>
                                      </p:to>
                                    </p:set>
                                  </p:childTnLst>
                                </p:cTn>
                              </p:par>
                              <p:par>
                                <p:cTn id="73" presetID="3" presetClass="emph" presetSubtype="2" fill="hold" grpId="1" nodeType="withEffect">
                                  <p:stCondLst>
                                    <p:cond delay="0"/>
                                  </p:stCondLst>
                                  <p:childTnLst>
                                    <p:animClr clrSpc="rgb" dir="cw">
                                      <p:cBhvr override="childStyle">
                                        <p:cTn id="74" dur="500" fill="hold"/>
                                        <p:tgtEl>
                                          <p:spTgt spid="89"/>
                                        </p:tgtEl>
                                        <p:attrNameLst>
                                          <p:attrName>style.color</p:attrName>
                                        </p:attrNameLst>
                                      </p:cBhvr>
                                      <p:to>
                                        <a:srgbClr val="FC2E18"/>
                                      </p:to>
                                    </p:animClr>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97"/>
                                        </p:tgtEl>
                                        <p:attrNameLst>
                                          <p:attrName>style.visibility</p:attrName>
                                        </p:attrNameLst>
                                      </p:cBhvr>
                                      <p:to>
                                        <p:strVal val="visible"/>
                                      </p:to>
                                    </p:set>
                                  </p:childTnLst>
                                </p:cTn>
                              </p:par>
                              <p:par>
                                <p:cTn id="79" presetID="3" presetClass="emph" presetSubtype="2" fill="hold" grpId="1" nodeType="withEffect">
                                  <p:stCondLst>
                                    <p:cond delay="0"/>
                                  </p:stCondLst>
                                  <p:childTnLst>
                                    <p:animClr clrSpc="rgb" dir="cw">
                                      <p:cBhvr override="childStyle">
                                        <p:cTn id="80" dur="500" fill="hold"/>
                                        <p:tgtEl>
                                          <p:spTgt spid="86"/>
                                        </p:tgtEl>
                                        <p:attrNameLst>
                                          <p:attrName>style.color</p:attrName>
                                        </p:attrNameLst>
                                      </p:cBhvr>
                                      <p:to>
                                        <a:srgbClr val="FC2E18"/>
                                      </p:to>
                                    </p:animClr>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98"/>
                                        </p:tgtEl>
                                        <p:attrNameLst>
                                          <p:attrName>style.visibility</p:attrName>
                                        </p:attrNameLst>
                                      </p:cBhvr>
                                      <p:to>
                                        <p:strVal val="visible"/>
                                      </p:to>
                                    </p:set>
                                  </p:childTnLst>
                                </p:cTn>
                              </p:par>
                              <p:par>
                                <p:cTn id="85" presetID="3" presetClass="emph" presetSubtype="2" fill="hold" grpId="1" nodeType="withEffect">
                                  <p:stCondLst>
                                    <p:cond delay="0"/>
                                  </p:stCondLst>
                                  <p:childTnLst>
                                    <p:animClr clrSpc="rgb" dir="cw">
                                      <p:cBhvr override="childStyle">
                                        <p:cTn id="86" dur="500" fill="hold"/>
                                        <p:tgtEl>
                                          <p:spTgt spid="90"/>
                                        </p:tgtEl>
                                        <p:attrNameLst>
                                          <p:attrName>style.color</p:attrName>
                                        </p:attrNameLst>
                                      </p:cBhvr>
                                      <p:to>
                                        <a:srgbClr val="FC2E18"/>
                                      </p:to>
                                    </p:animClr>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99"/>
                                        </p:tgtEl>
                                        <p:attrNameLst>
                                          <p:attrName>style.visibility</p:attrName>
                                        </p:attrNameLst>
                                      </p:cBhvr>
                                      <p:to>
                                        <p:strVal val="visible"/>
                                      </p:to>
                                    </p:set>
                                  </p:childTnLst>
                                </p:cTn>
                              </p:par>
                              <p:par>
                                <p:cTn id="91" presetID="3" presetClass="emph" presetSubtype="2" fill="hold" grpId="1" nodeType="withEffect">
                                  <p:stCondLst>
                                    <p:cond delay="0"/>
                                  </p:stCondLst>
                                  <p:childTnLst>
                                    <p:animClr clrSpc="rgb" dir="cw">
                                      <p:cBhvr override="childStyle">
                                        <p:cTn id="92" dur="500" fill="hold"/>
                                        <p:tgtEl>
                                          <p:spTgt spid="87"/>
                                        </p:tgtEl>
                                        <p:attrNameLst>
                                          <p:attrName>style.color</p:attrName>
                                        </p:attrNameLst>
                                      </p:cBhvr>
                                      <p:to>
                                        <a:srgbClr val="FC2E18"/>
                                      </p:to>
                                    </p:animClr>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100"/>
                                        </p:tgtEl>
                                        <p:attrNameLst>
                                          <p:attrName>style.visibility</p:attrName>
                                        </p:attrNameLst>
                                      </p:cBhvr>
                                      <p:to>
                                        <p:strVal val="visible"/>
                                      </p:to>
                                    </p:set>
                                  </p:childTnLst>
                                </p:cTn>
                              </p:par>
                              <p:par>
                                <p:cTn id="97" presetID="3" presetClass="emph" presetSubtype="2" fill="hold" grpId="1" nodeType="withEffect">
                                  <p:stCondLst>
                                    <p:cond delay="0"/>
                                  </p:stCondLst>
                                  <p:childTnLst>
                                    <p:animClr clrSpc="rgb" dir="cw">
                                      <p:cBhvr override="childStyle">
                                        <p:cTn id="98" dur="500" fill="hold"/>
                                        <p:tgtEl>
                                          <p:spTgt spid="91"/>
                                        </p:tgtEl>
                                        <p:attrNameLst>
                                          <p:attrName>style.color</p:attrName>
                                        </p:attrNameLst>
                                      </p:cBhvr>
                                      <p:to>
                                        <a:srgbClr val="FC2E18"/>
                                      </p:to>
                                    </p:animClr>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101"/>
                                        </p:tgtEl>
                                        <p:attrNameLst>
                                          <p:attrName>style.visibility</p:attrName>
                                        </p:attrNameLst>
                                      </p:cBhvr>
                                      <p:to>
                                        <p:strVal val="visible"/>
                                      </p:to>
                                    </p:set>
                                  </p:childTnLst>
                                </p:cTn>
                              </p:par>
                              <p:par>
                                <p:cTn id="103" presetID="3" presetClass="emph" presetSubtype="2" fill="hold" grpId="1" nodeType="withEffect">
                                  <p:stCondLst>
                                    <p:cond delay="0"/>
                                  </p:stCondLst>
                                  <p:childTnLst>
                                    <p:animClr clrSpc="rgb" dir="cw">
                                      <p:cBhvr override="childStyle">
                                        <p:cTn id="104" dur="500" fill="hold"/>
                                        <p:tgtEl>
                                          <p:spTgt spid="92"/>
                                        </p:tgtEl>
                                        <p:attrNameLst>
                                          <p:attrName>style.color</p:attrName>
                                        </p:attrNameLst>
                                      </p:cBhvr>
                                      <p:to>
                                        <a:srgbClr val="FC2E18"/>
                                      </p:to>
                                    </p:animClr>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102"/>
                                        </p:tgtEl>
                                        <p:attrNameLst>
                                          <p:attrName>style.visibility</p:attrName>
                                        </p:attrNameLst>
                                      </p:cBhvr>
                                      <p:to>
                                        <p:strVal val="visible"/>
                                      </p:to>
                                    </p:set>
                                  </p:childTnLst>
                                </p:cTn>
                              </p:par>
                              <p:par>
                                <p:cTn id="109" presetID="3" presetClass="emph" presetSubtype="2" fill="hold" grpId="1" nodeType="withEffect">
                                  <p:stCondLst>
                                    <p:cond delay="0"/>
                                  </p:stCondLst>
                                  <p:childTnLst>
                                    <p:animClr clrSpc="rgb" dir="cw">
                                      <p:cBhvr override="childStyle">
                                        <p:cTn id="110" dur="500" fill="hold"/>
                                        <p:tgtEl>
                                          <p:spTgt spid="88"/>
                                        </p:tgtEl>
                                        <p:attrNameLst>
                                          <p:attrName>style.color</p:attrName>
                                        </p:attrNameLst>
                                      </p:cBhvr>
                                      <p:to>
                                        <a:srgbClr val="FC2E18"/>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p:bldP spid="61" grpId="0"/>
      <p:bldP spid="85" grpId="0" animBg="1"/>
      <p:bldP spid="85" grpId="1" animBg="1"/>
      <p:bldP spid="86" grpId="0" animBg="1"/>
      <p:bldP spid="86" grpId="1" animBg="1"/>
      <p:bldP spid="87" grpId="0" animBg="1"/>
      <p:bldP spid="87" grpId="1" animBg="1"/>
      <p:bldP spid="88" grpId="0" animBg="1"/>
      <p:bldP spid="88" grpId="1" animBg="1"/>
      <p:bldP spid="89" grpId="0" animBg="1"/>
      <p:bldP spid="89" grpId="1" animBg="1"/>
      <p:bldP spid="90" grpId="0" animBg="1"/>
      <p:bldP spid="90" grpId="1" animBg="1"/>
      <p:bldP spid="91" grpId="0" animBg="1"/>
      <p:bldP spid="91" grpId="1" animBg="1"/>
      <p:bldP spid="92" grpId="0" animBg="1"/>
      <p:bldP spid="92" grpId="1" animBg="1"/>
      <p:bldP spid="95" grpId="0" animBg="1"/>
      <p:bldP spid="96" grpId="0" animBg="1"/>
      <p:bldP spid="97" grpId="0" animBg="1"/>
      <p:bldP spid="98" grpId="0" animBg="1"/>
      <p:bldP spid="99" grpId="0" animBg="1"/>
      <p:bldP spid="100" grpId="0" animBg="1"/>
      <p:bldP spid="101" grpId="0" animBg="1"/>
      <p:bldP spid="102" grpId="0" animBg="1"/>
      <p:bldP spid="106" grpId="0"/>
      <p:bldP spid="107" grpId="0"/>
      <p:bldP spid="107" grpId="1"/>
      <p:bldP spid="108"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7911CF57-1389-BD47-BB11-B035BC665551}" type="slidenum">
              <a:rPr lang="en-AU" sz="1400"/>
              <a:pPr/>
              <a:t>52</a:t>
            </a:fld>
            <a:endParaRPr lang="en-AU" sz="1400" dirty="0"/>
          </a:p>
        </p:txBody>
      </p:sp>
      <p:sp>
        <p:nvSpPr>
          <p:cNvPr id="25603" name="Rectangle 2"/>
          <p:cNvSpPr>
            <a:spLocks noGrp="1" noChangeArrowheads="1"/>
          </p:cNvSpPr>
          <p:nvPr>
            <p:ph type="title"/>
          </p:nvPr>
        </p:nvSpPr>
        <p:spPr/>
        <p:txBody>
          <a:bodyPr/>
          <a:lstStyle/>
          <a:p>
            <a:r>
              <a:rPr lang="en-US" dirty="0" smtClean="0">
                <a:latin typeface="Times New Roman" charset="0"/>
              </a:rPr>
              <a:t>Second level</a:t>
            </a:r>
            <a:endParaRPr lang="en-AU" dirty="0">
              <a:latin typeface="Times New Roman" charset="0"/>
            </a:endParaRPr>
          </a:p>
        </p:txBody>
      </p:sp>
      <p:sp>
        <p:nvSpPr>
          <p:cNvPr id="8" name="Rectangle 7"/>
          <p:cNvSpPr>
            <a:spLocks noChangeArrowheads="1"/>
          </p:cNvSpPr>
          <p:nvPr/>
        </p:nvSpPr>
        <p:spPr bwMode="auto">
          <a:xfrm>
            <a:off x="3496633"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12</a:t>
            </a:r>
            <a:endParaRPr lang="en-AU" b="0" dirty="0">
              <a:latin typeface="Courier" charset="0"/>
            </a:endParaRPr>
          </a:p>
        </p:txBody>
      </p:sp>
      <p:sp>
        <p:nvSpPr>
          <p:cNvPr id="9" name="Rectangle 8"/>
          <p:cNvSpPr>
            <a:spLocks noChangeArrowheads="1"/>
          </p:cNvSpPr>
          <p:nvPr/>
        </p:nvSpPr>
        <p:spPr bwMode="auto">
          <a:xfrm>
            <a:off x="3918710"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2</a:t>
            </a:r>
            <a:endParaRPr lang="en-AU" b="0" dirty="0">
              <a:latin typeface="Courier" charset="0"/>
            </a:endParaRPr>
          </a:p>
        </p:txBody>
      </p:sp>
      <p:sp>
        <p:nvSpPr>
          <p:cNvPr id="10" name="Rectangle 9"/>
          <p:cNvSpPr>
            <a:spLocks noChangeArrowheads="1"/>
          </p:cNvSpPr>
          <p:nvPr/>
        </p:nvSpPr>
        <p:spPr bwMode="auto">
          <a:xfrm>
            <a:off x="4340787"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11" name="Rectangle 10"/>
          <p:cNvSpPr>
            <a:spLocks noChangeArrowheads="1"/>
          </p:cNvSpPr>
          <p:nvPr/>
        </p:nvSpPr>
        <p:spPr bwMode="auto">
          <a:xfrm>
            <a:off x="4762863" y="18832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cxnSp>
        <p:nvCxnSpPr>
          <p:cNvPr id="55" name="Straight Arrow Connector 54"/>
          <p:cNvCxnSpPr/>
          <p:nvPr/>
        </p:nvCxnSpPr>
        <p:spPr>
          <a:xfrm>
            <a:off x="5184940" y="2519456"/>
            <a:ext cx="1144161" cy="659368"/>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flipH="1">
            <a:off x="2438401" y="2519456"/>
            <a:ext cx="1058232" cy="659368"/>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1035559" y="2551723"/>
            <a:ext cx="1660464" cy="369332"/>
          </a:xfrm>
          <a:prstGeom prst="rect">
            <a:avLst/>
          </a:prstGeom>
          <a:noFill/>
        </p:spPr>
        <p:txBody>
          <a:bodyPr wrap="square" rtlCol="0">
            <a:spAutoFit/>
          </a:bodyPr>
          <a:lstStyle/>
          <a:p>
            <a:r>
              <a:rPr lang="en-AU" dirty="0" smtClean="0"/>
              <a:t>Front half</a:t>
            </a:r>
            <a:endParaRPr lang="en-AU" dirty="0"/>
          </a:p>
        </p:txBody>
      </p:sp>
      <p:sp>
        <p:nvSpPr>
          <p:cNvPr id="61" name="TextBox 60"/>
          <p:cNvSpPr txBox="1"/>
          <p:nvPr/>
        </p:nvSpPr>
        <p:spPr>
          <a:xfrm>
            <a:off x="6046082" y="2551723"/>
            <a:ext cx="1660464" cy="369332"/>
          </a:xfrm>
          <a:prstGeom prst="rect">
            <a:avLst/>
          </a:prstGeom>
          <a:noFill/>
        </p:spPr>
        <p:txBody>
          <a:bodyPr wrap="square" rtlCol="0">
            <a:spAutoFit/>
          </a:bodyPr>
          <a:lstStyle/>
          <a:p>
            <a:pPr algn="r"/>
            <a:r>
              <a:rPr lang="en-AU" dirty="0" smtClean="0"/>
              <a:t>Back half</a:t>
            </a:r>
            <a:endParaRPr lang="en-AU" dirty="0"/>
          </a:p>
        </p:txBody>
      </p:sp>
      <p:grpSp>
        <p:nvGrpSpPr>
          <p:cNvPr id="19" name="Group 18"/>
          <p:cNvGrpSpPr/>
          <p:nvPr/>
        </p:nvGrpSpPr>
        <p:grpSpPr>
          <a:xfrm>
            <a:off x="1172171" y="3254829"/>
            <a:ext cx="844153" cy="457200"/>
            <a:chOff x="1172171" y="3254829"/>
            <a:chExt cx="844153" cy="457200"/>
          </a:xfrm>
        </p:grpSpPr>
        <p:sp>
          <p:nvSpPr>
            <p:cNvPr id="59" name="Rectangle 58"/>
            <p:cNvSpPr>
              <a:spLocks noChangeArrowheads="1"/>
            </p:cNvSpPr>
            <p:nvPr/>
          </p:nvSpPr>
          <p:spPr bwMode="auto">
            <a:xfrm>
              <a:off x="1172171" y="32548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12</a:t>
              </a:r>
              <a:endParaRPr lang="en-AU" b="0" dirty="0">
                <a:latin typeface="Courier" charset="0"/>
              </a:endParaRPr>
            </a:p>
          </p:txBody>
        </p:sp>
        <p:sp>
          <p:nvSpPr>
            <p:cNvPr id="63" name="Rectangle 62"/>
            <p:cNvSpPr>
              <a:spLocks noChangeArrowheads="1"/>
            </p:cNvSpPr>
            <p:nvPr/>
          </p:nvSpPr>
          <p:spPr bwMode="auto">
            <a:xfrm>
              <a:off x="1594247" y="32548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2</a:t>
              </a:r>
              <a:endParaRPr lang="en-AU" b="0" dirty="0">
                <a:latin typeface="Courier" charset="0"/>
              </a:endParaRPr>
            </a:p>
          </p:txBody>
        </p:sp>
      </p:grpSp>
      <p:grpSp>
        <p:nvGrpSpPr>
          <p:cNvPr id="20" name="Group 19"/>
          <p:cNvGrpSpPr/>
          <p:nvPr/>
        </p:nvGrpSpPr>
        <p:grpSpPr>
          <a:xfrm>
            <a:off x="6755969" y="3254829"/>
            <a:ext cx="844154" cy="457200"/>
            <a:chOff x="6755970" y="3254829"/>
            <a:chExt cx="844154" cy="457200"/>
          </a:xfrm>
        </p:grpSpPr>
        <p:sp>
          <p:nvSpPr>
            <p:cNvPr id="82" name="Rectangle 81"/>
            <p:cNvSpPr>
              <a:spLocks noChangeArrowheads="1"/>
            </p:cNvSpPr>
            <p:nvPr/>
          </p:nvSpPr>
          <p:spPr bwMode="auto">
            <a:xfrm>
              <a:off x="6755970" y="32548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83" name="Rectangle 82"/>
            <p:cNvSpPr>
              <a:spLocks noChangeArrowheads="1"/>
            </p:cNvSpPr>
            <p:nvPr/>
          </p:nvSpPr>
          <p:spPr bwMode="auto">
            <a:xfrm>
              <a:off x="7178047" y="3254829"/>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grpSp>
      <p:sp>
        <p:nvSpPr>
          <p:cNvPr id="86" name="Rectangle 85"/>
          <p:cNvSpPr>
            <a:spLocks noChangeArrowheads="1"/>
          </p:cNvSpPr>
          <p:nvPr/>
        </p:nvSpPr>
        <p:spPr bwMode="auto">
          <a:xfrm>
            <a:off x="1172171" y="455023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dirty="0">
                <a:latin typeface="Courier" charset="0"/>
              </a:rPr>
              <a:t>2</a:t>
            </a:r>
            <a:endParaRPr lang="en-AU" b="0" dirty="0">
              <a:latin typeface="Courier" charset="0"/>
            </a:endParaRPr>
          </a:p>
        </p:txBody>
      </p:sp>
      <p:sp>
        <p:nvSpPr>
          <p:cNvPr id="87" name="Rectangle 86"/>
          <p:cNvSpPr>
            <a:spLocks noChangeArrowheads="1"/>
          </p:cNvSpPr>
          <p:nvPr/>
        </p:nvSpPr>
        <p:spPr bwMode="auto">
          <a:xfrm>
            <a:off x="1594247" y="455023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12</a:t>
            </a:r>
            <a:endParaRPr lang="en-AU" b="0" dirty="0">
              <a:latin typeface="Courier" charset="0"/>
            </a:endParaRPr>
          </a:p>
        </p:txBody>
      </p:sp>
      <p:sp>
        <p:nvSpPr>
          <p:cNvPr id="90" name="Rectangle 89"/>
          <p:cNvSpPr>
            <a:spLocks noChangeArrowheads="1"/>
          </p:cNvSpPr>
          <p:nvPr/>
        </p:nvSpPr>
        <p:spPr bwMode="auto">
          <a:xfrm>
            <a:off x="6755969" y="455023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sp>
        <p:nvSpPr>
          <p:cNvPr id="91" name="Rectangle 90"/>
          <p:cNvSpPr>
            <a:spLocks noChangeArrowheads="1"/>
          </p:cNvSpPr>
          <p:nvPr/>
        </p:nvSpPr>
        <p:spPr bwMode="auto">
          <a:xfrm>
            <a:off x="7178046" y="4550231"/>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cxnSp>
        <p:nvCxnSpPr>
          <p:cNvPr id="93" name="Straight Arrow Connector 92"/>
          <p:cNvCxnSpPr/>
          <p:nvPr/>
        </p:nvCxnSpPr>
        <p:spPr>
          <a:xfrm flipH="1">
            <a:off x="1594247" y="3820975"/>
            <a:ext cx="1" cy="651399"/>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flipH="1">
            <a:off x="7178046" y="3820974"/>
            <a:ext cx="1" cy="651399"/>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97" name="Rectangle 96"/>
          <p:cNvSpPr>
            <a:spLocks noChangeArrowheads="1"/>
          </p:cNvSpPr>
          <p:nvPr/>
        </p:nvSpPr>
        <p:spPr bwMode="auto">
          <a:xfrm>
            <a:off x="3496634" y="630195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2</a:t>
            </a:r>
            <a:endParaRPr lang="en-AU" b="0" dirty="0">
              <a:latin typeface="Courier" charset="0"/>
            </a:endParaRPr>
          </a:p>
        </p:txBody>
      </p:sp>
      <p:sp>
        <p:nvSpPr>
          <p:cNvPr id="98" name="Rectangle 97"/>
          <p:cNvSpPr>
            <a:spLocks noChangeArrowheads="1"/>
          </p:cNvSpPr>
          <p:nvPr/>
        </p:nvSpPr>
        <p:spPr bwMode="auto">
          <a:xfrm>
            <a:off x="3918711" y="630195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sp>
        <p:nvSpPr>
          <p:cNvPr id="99" name="Rectangle 98"/>
          <p:cNvSpPr>
            <a:spLocks noChangeArrowheads="1"/>
          </p:cNvSpPr>
          <p:nvPr/>
        </p:nvSpPr>
        <p:spPr bwMode="auto">
          <a:xfrm>
            <a:off x="4340788" y="630195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9</a:t>
            </a:r>
            <a:endParaRPr lang="en-AU" b="0" dirty="0">
              <a:latin typeface="Courier" charset="0"/>
            </a:endParaRPr>
          </a:p>
        </p:txBody>
      </p:sp>
      <p:sp>
        <p:nvSpPr>
          <p:cNvPr id="100" name="Rectangle 99"/>
          <p:cNvSpPr>
            <a:spLocks noChangeArrowheads="1"/>
          </p:cNvSpPr>
          <p:nvPr/>
        </p:nvSpPr>
        <p:spPr bwMode="auto">
          <a:xfrm>
            <a:off x="4762864" y="6301956"/>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12</a:t>
            </a:r>
            <a:endParaRPr lang="en-AU" b="0" dirty="0">
              <a:latin typeface="Courier" charset="0"/>
            </a:endParaRPr>
          </a:p>
        </p:txBody>
      </p:sp>
      <p:cxnSp>
        <p:nvCxnSpPr>
          <p:cNvPr id="103" name="Straight Arrow Connector 102"/>
          <p:cNvCxnSpPr/>
          <p:nvPr/>
        </p:nvCxnSpPr>
        <p:spPr>
          <a:xfrm flipH="1">
            <a:off x="4366919" y="5529159"/>
            <a:ext cx="1" cy="651399"/>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a:off x="1594248" y="5071962"/>
            <a:ext cx="2772671" cy="457197"/>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p:nvPr/>
        </p:nvCxnSpPr>
        <p:spPr>
          <a:xfrm flipH="1">
            <a:off x="4366919" y="5071962"/>
            <a:ext cx="2811128" cy="457197"/>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106" name="TextBox 105"/>
          <p:cNvSpPr txBox="1"/>
          <p:nvPr/>
        </p:nvSpPr>
        <p:spPr>
          <a:xfrm>
            <a:off x="743121" y="3907971"/>
            <a:ext cx="707571" cy="369332"/>
          </a:xfrm>
          <a:prstGeom prst="rect">
            <a:avLst/>
          </a:prstGeom>
          <a:noFill/>
        </p:spPr>
        <p:txBody>
          <a:bodyPr wrap="square" rtlCol="0">
            <a:spAutoFit/>
          </a:bodyPr>
          <a:lstStyle/>
          <a:p>
            <a:r>
              <a:rPr lang="en-AU" dirty="0" smtClean="0"/>
              <a:t>Sort</a:t>
            </a:r>
            <a:endParaRPr lang="en-AU" dirty="0"/>
          </a:p>
        </p:txBody>
      </p:sp>
      <p:sp>
        <p:nvSpPr>
          <p:cNvPr id="107" name="TextBox 106"/>
          <p:cNvSpPr txBox="1"/>
          <p:nvPr/>
        </p:nvSpPr>
        <p:spPr>
          <a:xfrm>
            <a:off x="7524582" y="3907971"/>
            <a:ext cx="707571" cy="369332"/>
          </a:xfrm>
          <a:prstGeom prst="rect">
            <a:avLst/>
          </a:prstGeom>
          <a:noFill/>
        </p:spPr>
        <p:txBody>
          <a:bodyPr wrap="square" rtlCol="0">
            <a:spAutoFit/>
          </a:bodyPr>
          <a:lstStyle/>
          <a:p>
            <a:r>
              <a:rPr lang="en-AU" dirty="0" smtClean="0"/>
              <a:t>Sort</a:t>
            </a:r>
            <a:endParaRPr lang="en-AU" dirty="0"/>
          </a:p>
        </p:txBody>
      </p:sp>
      <p:sp>
        <p:nvSpPr>
          <p:cNvPr id="108" name="TextBox 107"/>
          <p:cNvSpPr txBox="1"/>
          <p:nvPr/>
        </p:nvSpPr>
        <p:spPr>
          <a:xfrm>
            <a:off x="3941114" y="5050190"/>
            <a:ext cx="851612" cy="369332"/>
          </a:xfrm>
          <a:prstGeom prst="rect">
            <a:avLst/>
          </a:prstGeom>
          <a:noFill/>
        </p:spPr>
        <p:txBody>
          <a:bodyPr wrap="square" rtlCol="0">
            <a:spAutoFit/>
          </a:bodyPr>
          <a:lstStyle/>
          <a:p>
            <a:r>
              <a:rPr lang="en-AU" dirty="0" smtClean="0"/>
              <a:t>Merge</a:t>
            </a:r>
            <a:endParaRPr lang="en-AU" dirty="0"/>
          </a:p>
        </p:txBody>
      </p:sp>
      <p:cxnSp>
        <p:nvCxnSpPr>
          <p:cNvPr id="36" name="Straight Arrow Connector 35"/>
          <p:cNvCxnSpPr/>
          <p:nvPr/>
        </p:nvCxnSpPr>
        <p:spPr>
          <a:xfrm flipH="1">
            <a:off x="4341600" y="1522800"/>
            <a:ext cx="13205" cy="1177200"/>
          </a:xfrm>
          <a:prstGeom prst="straightConnector1">
            <a:avLst/>
          </a:prstGeom>
          <a:ln w="25400">
            <a:solidFill>
              <a:schemeClr val="tx1"/>
            </a:solidFill>
            <a:prstDash val="sysDash"/>
            <a:tailEnd type="non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03896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6"/>
                                        </p:tgtEl>
                                        <p:attrNameLst>
                                          <p:attrName>style.visibility</p:attrName>
                                        </p:attrNameLst>
                                      </p:cBhvr>
                                      <p:to>
                                        <p:strVal val="visible"/>
                                      </p:to>
                                    </p:set>
                                  </p:childTnLst>
                                </p:cTn>
                              </p:par>
                              <p:par>
                                <p:cTn id="31" presetID="1" presetClass="entr" presetSubtype="0" fill="hold" grpId="1" nodeType="withEffect">
                                  <p:stCondLst>
                                    <p:cond delay="0"/>
                                  </p:stCondLst>
                                  <p:childTnLst>
                                    <p:set>
                                      <p:cBhvr>
                                        <p:cTn id="32" dur="1" fill="hold">
                                          <p:stCondLst>
                                            <p:cond delay="0"/>
                                          </p:stCondLst>
                                        </p:cTn>
                                        <p:tgtEl>
                                          <p:spTgt spid="8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4"/>
                                        </p:tgtEl>
                                        <p:attrNameLst>
                                          <p:attrName>style.visibility</p:attrName>
                                        </p:attrNameLst>
                                      </p:cBhvr>
                                      <p:to>
                                        <p:strVal val="visible"/>
                                      </p:to>
                                    </p:set>
                                  </p:childTnLst>
                                </p:cTn>
                              </p:par>
                              <p:par>
                                <p:cTn id="39" presetID="1" presetClass="entr" presetSubtype="0" fill="hold" grpId="1" nodeType="withEffect">
                                  <p:stCondLst>
                                    <p:cond delay="0"/>
                                  </p:stCondLst>
                                  <p:childTnLst>
                                    <p:set>
                                      <p:cBhvr>
                                        <p:cTn id="40" dur="1" fill="hold">
                                          <p:stCondLst>
                                            <p:cond delay="0"/>
                                          </p:stCondLst>
                                        </p:cTn>
                                        <p:tgtEl>
                                          <p:spTgt spid="10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9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9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03"/>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04"/>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0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0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0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97"/>
                                        </p:tgtEl>
                                        <p:attrNameLst>
                                          <p:attrName>style.visibility</p:attrName>
                                        </p:attrNameLst>
                                      </p:cBhvr>
                                      <p:to>
                                        <p:strVal val="visible"/>
                                      </p:to>
                                    </p:set>
                                  </p:childTnLst>
                                </p:cTn>
                              </p:par>
                              <p:par>
                                <p:cTn id="61" presetID="3" presetClass="emph" presetSubtype="2" fill="hold" grpId="2" nodeType="withEffect">
                                  <p:stCondLst>
                                    <p:cond delay="0"/>
                                  </p:stCondLst>
                                  <p:childTnLst>
                                    <p:animClr clrSpc="rgb" dir="cw">
                                      <p:cBhvr override="childStyle">
                                        <p:cTn id="62" dur="500" fill="hold"/>
                                        <p:tgtEl>
                                          <p:spTgt spid="86"/>
                                        </p:tgtEl>
                                        <p:attrNameLst>
                                          <p:attrName>style.color</p:attrName>
                                        </p:attrNameLst>
                                      </p:cBhvr>
                                      <p:to>
                                        <a:srgbClr val="FC2E18"/>
                                      </p:to>
                                    </p:animClr>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98"/>
                                        </p:tgtEl>
                                        <p:attrNameLst>
                                          <p:attrName>style.visibility</p:attrName>
                                        </p:attrNameLst>
                                      </p:cBhvr>
                                      <p:to>
                                        <p:strVal val="visible"/>
                                      </p:to>
                                    </p:set>
                                  </p:childTnLst>
                                </p:cTn>
                              </p:par>
                              <p:par>
                                <p:cTn id="67" presetID="3" presetClass="emph" presetSubtype="2" fill="hold" grpId="1" nodeType="withEffect">
                                  <p:stCondLst>
                                    <p:cond delay="0"/>
                                  </p:stCondLst>
                                  <p:childTnLst>
                                    <p:animClr clrSpc="rgb" dir="cw">
                                      <p:cBhvr override="childStyle">
                                        <p:cTn id="68" dur="500" fill="hold"/>
                                        <p:tgtEl>
                                          <p:spTgt spid="90"/>
                                        </p:tgtEl>
                                        <p:attrNameLst>
                                          <p:attrName>style.color</p:attrName>
                                        </p:attrNameLst>
                                      </p:cBhvr>
                                      <p:to>
                                        <a:srgbClr val="FC2E18"/>
                                      </p:to>
                                    </p:animClr>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99"/>
                                        </p:tgtEl>
                                        <p:attrNameLst>
                                          <p:attrName>style.visibility</p:attrName>
                                        </p:attrNameLst>
                                      </p:cBhvr>
                                      <p:to>
                                        <p:strVal val="visible"/>
                                      </p:to>
                                    </p:set>
                                  </p:childTnLst>
                                </p:cTn>
                              </p:par>
                              <p:par>
                                <p:cTn id="73" presetID="3" presetClass="emph" presetSubtype="2" fill="hold" grpId="1" nodeType="withEffect">
                                  <p:stCondLst>
                                    <p:cond delay="0"/>
                                  </p:stCondLst>
                                  <p:childTnLst>
                                    <p:animClr clrSpc="rgb" dir="cw">
                                      <p:cBhvr override="childStyle">
                                        <p:cTn id="74" dur="500" fill="hold"/>
                                        <p:tgtEl>
                                          <p:spTgt spid="91"/>
                                        </p:tgtEl>
                                        <p:attrNameLst>
                                          <p:attrName>style.color</p:attrName>
                                        </p:attrNameLst>
                                      </p:cBhvr>
                                      <p:to>
                                        <a:srgbClr val="FC2E18"/>
                                      </p:to>
                                    </p:animClr>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00"/>
                                        </p:tgtEl>
                                        <p:attrNameLst>
                                          <p:attrName>style.visibility</p:attrName>
                                        </p:attrNameLst>
                                      </p:cBhvr>
                                      <p:to>
                                        <p:strVal val="visible"/>
                                      </p:to>
                                    </p:set>
                                  </p:childTnLst>
                                </p:cTn>
                              </p:par>
                              <p:par>
                                <p:cTn id="79" presetID="3" presetClass="emph" presetSubtype="2" fill="hold" grpId="1" nodeType="withEffect">
                                  <p:stCondLst>
                                    <p:cond delay="0"/>
                                  </p:stCondLst>
                                  <p:childTnLst>
                                    <p:animClr clrSpc="rgb" dir="cw">
                                      <p:cBhvr override="childStyle">
                                        <p:cTn id="80" dur="500" fill="hold"/>
                                        <p:tgtEl>
                                          <p:spTgt spid="87"/>
                                        </p:tgtEl>
                                        <p:attrNameLst>
                                          <p:attrName>style.color</p:attrName>
                                        </p:attrNameLst>
                                      </p:cBhvr>
                                      <p:to>
                                        <a:srgbClr val="FC2E18"/>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p:bldP spid="61" grpId="0"/>
      <p:bldP spid="86" grpId="0" animBg="1"/>
      <p:bldP spid="86" grpId="1" animBg="1"/>
      <p:bldP spid="86" grpId="2" animBg="1"/>
      <p:bldP spid="87" grpId="0" animBg="1"/>
      <p:bldP spid="87" grpId="1" animBg="1"/>
      <p:bldP spid="90" grpId="0" animBg="1"/>
      <p:bldP spid="90" grpId="1" animBg="1"/>
      <p:bldP spid="91" grpId="0" animBg="1"/>
      <p:bldP spid="91" grpId="1" animBg="1"/>
      <p:bldP spid="97" grpId="0" animBg="1"/>
      <p:bldP spid="98" grpId="0" animBg="1"/>
      <p:bldP spid="99" grpId="0" animBg="1"/>
      <p:bldP spid="100" grpId="0" animBg="1"/>
      <p:bldP spid="106" grpId="0"/>
      <p:bldP spid="107" grpId="0"/>
      <p:bldP spid="107" grpId="1"/>
      <p:bldP spid="108"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txBox="1">
            <a:spLocks/>
          </p:cNvSpPr>
          <p:nvPr/>
        </p:nvSpPr>
        <p:spPr>
          <a:xfrm>
            <a:off x="457200" y="1600200"/>
            <a:ext cx="8686800" cy="5257800"/>
          </a:xfrm>
          <a:prstGeom prst="rect">
            <a:avLst/>
          </a:prstGeom>
        </p:spPr>
        <p:txBody>
          <a:bodyPr>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endParaRPr lang="en-US" dirty="0" smtClean="0">
              <a:latin typeface="Times New Roman" charset="0"/>
            </a:endParaRPr>
          </a:p>
          <a:p>
            <a:endParaRPr lang="en-US" dirty="0">
              <a:latin typeface="Times New Roman" charset="0"/>
            </a:endParaRPr>
          </a:p>
          <a:p>
            <a:endParaRPr lang="en-US" dirty="0" smtClean="0">
              <a:latin typeface="Times New Roman" charset="0"/>
            </a:endParaRPr>
          </a:p>
          <a:p>
            <a:endParaRPr lang="en-US" dirty="0">
              <a:latin typeface="Times New Roman" charset="0"/>
            </a:endParaRPr>
          </a:p>
          <a:p>
            <a:endParaRPr lang="en-US" dirty="0" smtClean="0">
              <a:latin typeface="Times New Roman" charset="0"/>
            </a:endParaRPr>
          </a:p>
          <a:p>
            <a:endParaRPr lang="en-US" dirty="0">
              <a:latin typeface="Times New Roman" charset="0"/>
            </a:endParaRPr>
          </a:p>
          <a:p>
            <a:endParaRPr lang="en-US" dirty="0" smtClean="0">
              <a:latin typeface="Times New Roman" charset="0"/>
            </a:endParaRPr>
          </a:p>
          <a:p>
            <a:endParaRPr lang="en-US" dirty="0">
              <a:latin typeface="Times New Roman" charset="0"/>
            </a:endParaRPr>
          </a:p>
          <a:p>
            <a:endParaRPr lang="en-US" dirty="0" smtClean="0">
              <a:latin typeface="Times New Roman" charset="0"/>
            </a:endParaRPr>
          </a:p>
          <a:p>
            <a:endParaRPr lang="en-US" dirty="0" smtClean="0">
              <a:latin typeface="Times New Roman" charset="0"/>
            </a:endParaRPr>
          </a:p>
          <a:p>
            <a:r>
              <a:rPr lang="en-US" dirty="0" smtClean="0">
                <a:latin typeface="Times New Roman" charset="0"/>
              </a:rPr>
              <a:t>Again, if </a:t>
            </a:r>
            <a:r>
              <a:rPr lang="en-US" dirty="0" smtClean="0">
                <a:latin typeface="Courier" panose="02060409020205020404" pitchFamily="49" charset="0"/>
              </a:rPr>
              <a:t>l == u</a:t>
            </a:r>
            <a:r>
              <a:rPr lang="en-US" dirty="0" smtClean="0">
                <a:latin typeface="Times New Roman" charset="0"/>
              </a:rPr>
              <a:t>, there is only one element: no sorting is needed </a:t>
            </a:r>
          </a:p>
        </p:txBody>
      </p:sp>
      <p:sp>
        <p:nvSpPr>
          <p:cNvPr id="2560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7911CF57-1389-BD47-BB11-B035BC665551}" type="slidenum">
              <a:rPr lang="en-AU" sz="1400"/>
              <a:pPr/>
              <a:t>53</a:t>
            </a:fld>
            <a:endParaRPr lang="en-AU" sz="1400" dirty="0"/>
          </a:p>
        </p:txBody>
      </p:sp>
      <p:sp>
        <p:nvSpPr>
          <p:cNvPr id="25603" name="Rectangle 2"/>
          <p:cNvSpPr>
            <a:spLocks noGrp="1" noChangeArrowheads="1"/>
          </p:cNvSpPr>
          <p:nvPr>
            <p:ph type="title"/>
          </p:nvPr>
        </p:nvSpPr>
        <p:spPr/>
        <p:txBody>
          <a:bodyPr/>
          <a:lstStyle/>
          <a:p>
            <a:r>
              <a:rPr lang="en-US" dirty="0">
                <a:latin typeface="Times New Roman" charset="0"/>
              </a:rPr>
              <a:t>Code for </a:t>
            </a:r>
            <a:r>
              <a:rPr lang="en-US" dirty="0" smtClean="0">
                <a:latin typeface="Times New Roman" charset="0"/>
              </a:rPr>
              <a:t>mergeSort</a:t>
            </a:r>
            <a:endParaRPr lang="en-AU" dirty="0">
              <a:latin typeface="Times New Roman" charset="0"/>
            </a:endParaRPr>
          </a:p>
        </p:txBody>
      </p:sp>
      <p:sp>
        <p:nvSpPr>
          <p:cNvPr id="25604" name="Text Box 3"/>
          <p:cNvSpPr txBox="1">
            <a:spLocks noChangeArrowheads="1"/>
          </p:cNvSpPr>
          <p:nvPr/>
        </p:nvSpPr>
        <p:spPr bwMode="auto">
          <a:xfrm>
            <a:off x="914400" y="1752600"/>
            <a:ext cx="7807325" cy="386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spcBef>
                <a:spcPct val="50000"/>
              </a:spcBef>
            </a:pPr>
            <a:r>
              <a:rPr lang="en-AU" sz="1400" b="0" dirty="0">
                <a:latin typeface="Courier" charset="0"/>
              </a:rPr>
              <a:t>public static void mergeSort(int[] a</a:t>
            </a:r>
            <a:r>
              <a:rPr lang="en-AU" sz="1400" b="0" dirty="0" smtClean="0">
                <a:latin typeface="Courier" charset="0"/>
              </a:rPr>
              <a:t>){</a:t>
            </a:r>
            <a:endParaRPr lang="en-AU" sz="1400" b="0" dirty="0">
              <a:latin typeface="Courier" charset="0"/>
            </a:endParaRPr>
          </a:p>
          <a:p>
            <a:pPr>
              <a:spcBef>
                <a:spcPct val="50000"/>
              </a:spcBef>
            </a:pPr>
            <a:r>
              <a:rPr lang="en-AU" sz="1400" b="0" dirty="0">
                <a:latin typeface="Courier" charset="0"/>
              </a:rPr>
              <a:t>   </a:t>
            </a:r>
            <a:r>
              <a:rPr lang="en-AU" sz="1400" b="0" dirty="0" smtClean="0">
                <a:latin typeface="Courier" charset="0"/>
              </a:rPr>
              <a:t>msort(a</a:t>
            </a:r>
            <a:r>
              <a:rPr lang="en-AU" sz="1400" b="0" dirty="0">
                <a:latin typeface="Courier" charset="0"/>
              </a:rPr>
              <a:t>, 0, a.length - 1);</a:t>
            </a:r>
          </a:p>
          <a:p>
            <a:pPr>
              <a:spcBef>
                <a:spcPct val="50000"/>
              </a:spcBef>
            </a:pPr>
            <a:r>
              <a:rPr lang="en-AU" sz="1400" b="0" dirty="0" smtClean="0">
                <a:latin typeface="Courier" charset="0"/>
              </a:rPr>
              <a:t>}</a:t>
            </a:r>
            <a:endParaRPr lang="en-AU" sz="1400" b="0" dirty="0">
              <a:latin typeface="Courier" charset="0"/>
            </a:endParaRPr>
          </a:p>
          <a:p>
            <a:pPr>
              <a:spcBef>
                <a:spcPct val="50000"/>
              </a:spcBef>
            </a:pPr>
            <a:endParaRPr lang="en-AU" sz="1400" b="0" dirty="0" smtClean="0">
              <a:latin typeface="Courier" charset="0"/>
            </a:endParaRPr>
          </a:p>
          <a:p>
            <a:pPr>
              <a:spcBef>
                <a:spcPct val="50000"/>
              </a:spcBef>
            </a:pPr>
            <a:r>
              <a:rPr lang="en-AU" sz="1400" b="0" dirty="0">
                <a:latin typeface="Courier" charset="0"/>
              </a:rPr>
              <a:t>// sort a[l..u] inclusive</a:t>
            </a:r>
          </a:p>
          <a:p>
            <a:pPr>
              <a:spcBef>
                <a:spcPct val="50000"/>
              </a:spcBef>
            </a:pPr>
            <a:r>
              <a:rPr lang="en-AU" sz="1400" b="0" dirty="0" smtClean="0">
                <a:latin typeface="Courier" charset="0"/>
              </a:rPr>
              <a:t>private </a:t>
            </a:r>
            <a:r>
              <a:rPr lang="en-AU" sz="1400" b="0" dirty="0">
                <a:latin typeface="Courier" charset="0"/>
              </a:rPr>
              <a:t>static void msort(int[] a, int l, int u</a:t>
            </a:r>
            <a:r>
              <a:rPr lang="en-AU" sz="1400" b="0" dirty="0" smtClean="0">
                <a:latin typeface="Courier" charset="0"/>
              </a:rPr>
              <a:t>){</a:t>
            </a:r>
            <a:endParaRPr lang="en-AU" sz="1400" b="0" dirty="0">
              <a:latin typeface="Courier" charset="0"/>
            </a:endParaRPr>
          </a:p>
          <a:p>
            <a:pPr>
              <a:spcBef>
                <a:spcPct val="50000"/>
              </a:spcBef>
            </a:pPr>
            <a:r>
              <a:rPr lang="en-AU" sz="1400" b="0" dirty="0">
                <a:latin typeface="Courier" charset="0"/>
              </a:rPr>
              <a:t>   </a:t>
            </a:r>
            <a:r>
              <a:rPr lang="en-AU" sz="1400" b="0" dirty="0" smtClean="0">
                <a:latin typeface="Courier" charset="0"/>
              </a:rPr>
              <a:t>if </a:t>
            </a:r>
            <a:r>
              <a:rPr lang="en-AU" sz="1400" b="0" dirty="0">
                <a:latin typeface="Courier" charset="0"/>
              </a:rPr>
              <a:t>(l &lt; u)</a:t>
            </a:r>
          </a:p>
          <a:p>
            <a:pPr>
              <a:spcBef>
                <a:spcPct val="50000"/>
              </a:spcBef>
            </a:pPr>
            <a:r>
              <a:rPr lang="en-AU" sz="1400" b="0" dirty="0">
                <a:latin typeface="Courier" charset="0"/>
              </a:rPr>
              <a:t>   </a:t>
            </a:r>
            <a:r>
              <a:rPr lang="en-AU" sz="1400" b="0" dirty="0" smtClean="0">
                <a:latin typeface="Courier" charset="0"/>
              </a:rPr>
              <a:t>{int </a:t>
            </a:r>
            <a:r>
              <a:rPr lang="en-AU" sz="1400" b="0" dirty="0">
                <a:latin typeface="Courier" charset="0"/>
              </a:rPr>
              <a:t>m = (l + u) / 2;</a:t>
            </a:r>
          </a:p>
          <a:p>
            <a:pPr>
              <a:spcBef>
                <a:spcPct val="50000"/>
              </a:spcBef>
            </a:pPr>
            <a:r>
              <a:rPr lang="en-AU" sz="1400" b="0" dirty="0">
                <a:latin typeface="Courier" charset="0"/>
              </a:rPr>
              <a:t>    </a:t>
            </a:r>
            <a:r>
              <a:rPr lang="en-AU" sz="1400" b="0" dirty="0" smtClean="0">
                <a:latin typeface="Courier" charset="0"/>
              </a:rPr>
              <a:t>msort(a</a:t>
            </a:r>
            <a:r>
              <a:rPr lang="en-AU" sz="1400" b="0" dirty="0">
                <a:latin typeface="Courier" charset="0"/>
              </a:rPr>
              <a:t>, l, m);</a:t>
            </a:r>
          </a:p>
          <a:p>
            <a:pPr>
              <a:spcBef>
                <a:spcPct val="50000"/>
              </a:spcBef>
            </a:pPr>
            <a:r>
              <a:rPr lang="en-AU" sz="1400" b="0" dirty="0">
                <a:latin typeface="Courier" charset="0"/>
              </a:rPr>
              <a:t>    </a:t>
            </a:r>
            <a:r>
              <a:rPr lang="en-AU" sz="1400" b="0" dirty="0" smtClean="0">
                <a:latin typeface="Courier" charset="0"/>
              </a:rPr>
              <a:t>msort(a</a:t>
            </a:r>
            <a:r>
              <a:rPr lang="en-AU" sz="1400" b="0" dirty="0">
                <a:latin typeface="Courier" charset="0"/>
              </a:rPr>
              <a:t>, m + 1, u);</a:t>
            </a:r>
          </a:p>
          <a:p>
            <a:pPr>
              <a:spcBef>
                <a:spcPct val="50000"/>
              </a:spcBef>
            </a:pPr>
            <a:r>
              <a:rPr lang="en-AU" sz="1400" b="0" dirty="0">
                <a:latin typeface="Courier" charset="0"/>
              </a:rPr>
              <a:t>    </a:t>
            </a:r>
            <a:r>
              <a:rPr lang="en-AU" sz="1400" b="0" dirty="0" smtClean="0">
                <a:latin typeface="Courier" charset="0"/>
              </a:rPr>
              <a:t>merge(a</a:t>
            </a:r>
            <a:r>
              <a:rPr lang="en-AU" sz="1400" b="0" dirty="0">
                <a:latin typeface="Courier" charset="0"/>
              </a:rPr>
              <a:t>, l, m, u</a:t>
            </a:r>
            <a:r>
              <a:rPr lang="en-AU" sz="1400" b="0" dirty="0" smtClean="0">
                <a:latin typeface="Courier" charset="0"/>
              </a:rPr>
              <a:t>);}</a:t>
            </a:r>
            <a:endParaRPr lang="en-AU" sz="1400" b="0" dirty="0">
              <a:latin typeface="Courier" charset="0"/>
            </a:endParaRPr>
          </a:p>
          <a:p>
            <a:pPr>
              <a:spcBef>
                <a:spcPct val="50000"/>
              </a:spcBef>
            </a:pPr>
            <a:r>
              <a:rPr lang="en-AU" sz="1400" b="0" dirty="0" smtClean="0">
                <a:latin typeface="Courier" charset="0"/>
              </a:rPr>
              <a:t>}</a:t>
            </a:r>
            <a:endParaRPr lang="en-AU" sz="1400" b="0" dirty="0">
              <a:latin typeface="Courier" charset="0"/>
            </a:endParaRPr>
          </a:p>
        </p:txBody>
      </p:sp>
    </p:spTree>
    <p:extLst>
      <p:ext uri="{BB962C8B-B14F-4D97-AF65-F5344CB8AC3E}">
        <p14:creationId xmlns:p14="http://schemas.microsoft.com/office/powerpoint/2010/main" val="3066192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7911CF57-1389-BD47-BB11-B035BC665551}" type="slidenum">
              <a:rPr lang="en-AU" sz="1400"/>
              <a:pPr/>
              <a:t>54</a:t>
            </a:fld>
            <a:endParaRPr lang="en-AU" sz="1400" dirty="0"/>
          </a:p>
        </p:txBody>
      </p:sp>
      <p:sp>
        <p:nvSpPr>
          <p:cNvPr id="25603" name="Rectangle 2"/>
          <p:cNvSpPr>
            <a:spLocks noGrp="1" noChangeArrowheads="1"/>
          </p:cNvSpPr>
          <p:nvPr>
            <p:ph type="title"/>
          </p:nvPr>
        </p:nvSpPr>
        <p:spPr/>
        <p:txBody>
          <a:bodyPr/>
          <a:lstStyle/>
          <a:p>
            <a:r>
              <a:rPr lang="en-US" dirty="0">
                <a:latin typeface="Times New Roman" charset="0"/>
              </a:rPr>
              <a:t>Code for </a:t>
            </a:r>
            <a:r>
              <a:rPr lang="en-US" dirty="0" smtClean="0">
                <a:latin typeface="Times New Roman" charset="0"/>
              </a:rPr>
              <a:t>merge</a:t>
            </a:r>
            <a:endParaRPr lang="en-AU" dirty="0">
              <a:latin typeface="Times New Roman" charset="0"/>
            </a:endParaRPr>
          </a:p>
        </p:txBody>
      </p:sp>
      <p:sp>
        <p:nvSpPr>
          <p:cNvPr id="25604" name="Text Box 3"/>
          <p:cNvSpPr txBox="1">
            <a:spLocks noChangeArrowheads="1"/>
          </p:cNvSpPr>
          <p:nvPr/>
        </p:nvSpPr>
        <p:spPr bwMode="auto">
          <a:xfrm>
            <a:off x="0" y="1602000"/>
            <a:ext cx="9144000" cy="4985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spcBef>
                <a:spcPct val="50000"/>
              </a:spcBef>
            </a:pPr>
            <a:r>
              <a:rPr lang="en-AU" sz="1200" b="0" dirty="0" smtClean="0">
                <a:latin typeface="Courier" charset="0"/>
              </a:rPr>
              <a:t>// merge a[</a:t>
            </a:r>
            <a:r>
              <a:rPr lang="en-AU" sz="1200" b="0" dirty="0">
                <a:latin typeface="Courier" charset="0"/>
              </a:rPr>
              <a:t>l</a:t>
            </a:r>
            <a:r>
              <a:rPr lang="en-AU" sz="1200" b="0" dirty="0" smtClean="0">
                <a:latin typeface="Courier" charset="0"/>
              </a:rPr>
              <a:t>..m] with a[m+1..u]</a:t>
            </a:r>
          </a:p>
          <a:p>
            <a:pPr>
              <a:spcBef>
                <a:spcPct val="50000"/>
              </a:spcBef>
            </a:pPr>
            <a:r>
              <a:rPr lang="en-AU" sz="1200" b="0" dirty="0" smtClean="0">
                <a:latin typeface="Courier" charset="0"/>
              </a:rPr>
              <a:t>private </a:t>
            </a:r>
            <a:r>
              <a:rPr lang="en-AU" sz="1200" b="0" dirty="0">
                <a:latin typeface="Courier" charset="0"/>
              </a:rPr>
              <a:t>static void merge(int[] a, int l, int m, int u)</a:t>
            </a:r>
          </a:p>
          <a:p>
            <a:pPr>
              <a:spcBef>
                <a:spcPct val="50000"/>
              </a:spcBef>
            </a:pPr>
            <a:r>
              <a:rPr lang="en-AU" sz="1200" b="0" dirty="0" smtClean="0">
                <a:latin typeface="Courier" charset="0"/>
              </a:rPr>
              <a:t>{</a:t>
            </a:r>
            <a:endParaRPr lang="en-AU" sz="1200" b="0" dirty="0">
              <a:latin typeface="Courier" charset="0"/>
            </a:endParaRPr>
          </a:p>
          <a:p>
            <a:pPr>
              <a:spcBef>
                <a:spcPct val="50000"/>
              </a:spcBef>
            </a:pPr>
            <a:r>
              <a:rPr lang="en-AU" sz="1200" b="0" dirty="0">
                <a:latin typeface="Courier" charset="0"/>
              </a:rPr>
              <a:t>  </a:t>
            </a:r>
            <a:r>
              <a:rPr lang="en-AU" sz="1200" b="0" dirty="0" smtClean="0">
                <a:latin typeface="Courier" charset="0"/>
              </a:rPr>
              <a:t>while </a:t>
            </a:r>
            <a:r>
              <a:rPr lang="en-AU" sz="1200" b="0" dirty="0">
                <a:latin typeface="Courier" charset="0"/>
              </a:rPr>
              <a:t>(l &lt;= m &amp;&amp; a[l] &lt;= a[m + 1]) l++; </a:t>
            </a:r>
            <a:r>
              <a:rPr lang="en-AU" sz="1200" b="0" dirty="0" smtClean="0">
                <a:latin typeface="Courier" charset="0"/>
              </a:rPr>
              <a:t>    // </a:t>
            </a:r>
            <a:r>
              <a:rPr lang="en-AU" sz="1200" b="0" dirty="0">
                <a:latin typeface="Courier" charset="0"/>
              </a:rPr>
              <a:t>small elements on the 1</a:t>
            </a:r>
            <a:r>
              <a:rPr lang="en-AU" sz="1200" b="0" dirty="0" smtClean="0">
                <a:latin typeface="Courier" charset="0"/>
              </a:rPr>
              <a:t>st </a:t>
            </a:r>
            <a:r>
              <a:rPr lang="en-AU" sz="1200" b="0" dirty="0">
                <a:latin typeface="Courier" charset="0"/>
              </a:rPr>
              <a:t>list needn't be moved</a:t>
            </a:r>
          </a:p>
          <a:p>
            <a:pPr>
              <a:spcBef>
                <a:spcPct val="50000"/>
              </a:spcBef>
            </a:pPr>
            <a:r>
              <a:rPr lang="en-AU" sz="1200" b="0" dirty="0">
                <a:latin typeface="Courier" charset="0"/>
              </a:rPr>
              <a:t>  </a:t>
            </a:r>
            <a:r>
              <a:rPr lang="en-AU" sz="1200" b="0" dirty="0" smtClean="0">
                <a:latin typeface="Courier" charset="0"/>
              </a:rPr>
              <a:t>if </a:t>
            </a:r>
            <a:r>
              <a:rPr lang="en-AU" sz="1200" b="0" dirty="0">
                <a:latin typeface="Courier" charset="0"/>
              </a:rPr>
              <a:t>(l &lt;= m)                               </a:t>
            </a:r>
            <a:r>
              <a:rPr lang="en-AU" sz="1200" b="0" dirty="0" smtClean="0">
                <a:latin typeface="Courier" charset="0"/>
              </a:rPr>
              <a:t>  // </a:t>
            </a:r>
            <a:r>
              <a:rPr lang="en-AU" sz="1200" b="0" dirty="0">
                <a:latin typeface="Courier" charset="0"/>
              </a:rPr>
              <a:t>if the 1</a:t>
            </a:r>
            <a:r>
              <a:rPr lang="en-AU" sz="1200" b="0" dirty="0" smtClean="0">
                <a:latin typeface="Courier" charset="0"/>
              </a:rPr>
              <a:t>st </a:t>
            </a:r>
            <a:r>
              <a:rPr lang="en-AU" sz="1200" b="0" dirty="0">
                <a:latin typeface="Courier" charset="0"/>
              </a:rPr>
              <a:t>list is exhausted, we're done</a:t>
            </a:r>
          </a:p>
          <a:p>
            <a:pPr>
              <a:spcBef>
                <a:spcPct val="50000"/>
              </a:spcBef>
            </a:pPr>
            <a:r>
              <a:rPr lang="en-AU" sz="1200" b="0" dirty="0">
                <a:latin typeface="Courier" charset="0"/>
              </a:rPr>
              <a:t>  </a:t>
            </a:r>
            <a:r>
              <a:rPr lang="en-AU" sz="1200" b="0" dirty="0" smtClean="0">
                <a:latin typeface="Courier" charset="0"/>
              </a:rPr>
              <a:t>{</a:t>
            </a:r>
            <a:endParaRPr lang="en-AU" sz="1200" b="0" dirty="0">
              <a:latin typeface="Courier" charset="0"/>
            </a:endParaRPr>
          </a:p>
          <a:p>
            <a:pPr>
              <a:spcBef>
                <a:spcPct val="50000"/>
              </a:spcBef>
            </a:pPr>
            <a:r>
              <a:rPr lang="en-AU" sz="1200" b="0" dirty="0">
                <a:latin typeface="Courier" charset="0"/>
              </a:rPr>
              <a:t>     </a:t>
            </a:r>
            <a:r>
              <a:rPr lang="en-AU" sz="1200" b="0" dirty="0" smtClean="0">
                <a:latin typeface="Courier" charset="0"/>
              </a:rPr>
              <a:t>while </a:t>
            </a:r>
            <a:r>
              <a:rPr lang="en-AU" sz="1200" b="0" dirty="0">
                <a:latin typeface="Courier" charset="0"/>
              </a:rPr>
              <a:t>(u &gt;= m + 1 &amp;&amp; a[u] &gt;= a[m]) u--; // large elements on the 2</a:t>
            </a:r>
            <a:r>
              <a:rPr lang="en-AU" sz="1200" b="0" dirty="0" smtClean="0">
                <a:latin typeface="Courier" charset="0"/>
              </a:rPr>
              <a:t>nd </a:t>
            </a:r>
            <a:r>
              <a:rPr lang="en-AU" sz="1200" b="0" dirty="0">
                <a:latin typeface="Courier" charset="0"/>
              </a:rPr>
              <a:t>list needn't be moved</a:t>
            </a:r>
          </a:p>
          <a:p>
            <a:pPr>
              <a:spcBef>
                <a:spcPct val="50000"/>
              </a:spcBef>
            </a:pPr>
            <a:r>
              <a:rPr lang="en-AU" sz="1200" b="0" dirty="0">
                <a:latin typeface="Courier" charset="0"/>
              </a:rPr>
              <a:t>     </a:t>
            </a:r>
            <a:r>
              <a:rPr lang="en-AU" sz="1200" b="0" dirty="0" smtClean="0">
                <a:latin typeface="Courier" charset="0"/>
              </a:rPr>
              <a:t>int </a:t>
            </a:r>
            <a:r>
              <a:rPr lang="en-AU" sz="1200" b="0" dirty="0">
                <a:latin typeface="Courier" charset="0"/>
              </a:rPr>
              <a:t>start = l; </a:t>
            </a:r>
            <a:r>
              <a:rPr lang="en-AU" sz="1200" b="0" dirty="0" smtClean="0">
                <a:latin typeface="Courier" charset="0"/>
              </a:rPr>
              <a:t>               // </a:t>
            </a:r>
            <a:r>
              <a:rPr lang="en-AU" sz="1200" b="0" dirty="0">
                <a:latin typeface="Courier" charset="0"/>
              </a:rPr>
              <a:t>record the start and finish points of the 1</a:t>
            </a:r>
            <a:r>
              <a:rPr lang="en-AU" sz="1200" b="0" dirty="0" smtClean="0">
                <a:latin typeface="Courier" charset="0"/>
              </a:rPr>
              <a:t>st </a:t>
            </a:r>
            <a:r>
              <a:rPr lang="en-AU" sz="1200" b="0" dirty="0">
                <a:latin typeface="Courier" charset="0"/>
              </a:rPr>
              <a:t>list</a:t>
            </a:r>
          </a:p>
          <a:p>
            <a:pPr>
              <a:spcBef>
                <a:spcPct val="50000"/>
              </a:spcBef>
            </a:pPr>
            <a:r>
              <a:rPr lang="en-AU" sz="1200" b="0" dirty="0">
                <a:latin typeface="Courier" charset="0"/>
              </a:rPr>
              <a:t>     </a:t>
            </a:r>
            <a:r>
              <a:rPr lang="en-AU" sz="1200" b="0" dirty="0" smtClean="0">
                <a:latin typeface="Courier" charset="0"/>
              </a:rPr>
              <a:t>int </a:t>
            </a:r>
            <a:r>
              <a:rPr lang="en-AU" sz="1200" b="0" dirty="0">
                <a:latin typeface="Courier" charset="0"/>
              </a:rPr>
              <a:t>finish = m++;</a:t>
            </a:r>
          </a:p>
          <a:p>
            <a:pPr>
              <a:spcBef>
                <a:spcPct val="50000"/>
              </a:spcBef>
            </a:pPr>
            <a:r>
              <a:rPr lang="en-AU" sz="1200" b="0" dirty="0">
                <a:latin typeface="Courier" charset="0"/>
              </a:rPr>
              <a:t>     </a:t>
            </a:r>
            <a:r>
              <a:rPr lang="en-AU" sz="1200" b="0" dirty="0" smtClean="0">
                <a:latin typeface="Courier" charset="0"/>
              </a:rPr>
              <a:t>int</a:t>
            </a:r>
            <a:r>
              <a:rPr lang="en-AU" sz="1200" b="0" dirty="0">
                <a:latin typeface="Courier" charset="0"/>
              </a:rPr>
              <a:t>[] b = new int[u - l + 1]; </a:t>
            </a:r>
            <a:r>
              <a:rPr lang="en-AU" sz="1200" b="0" dirty="0" smtClean="0">
                <a:latin typeface="Courier" charset="0"/>
              </a:rPr>
              <a:t>// </a:t>
            </a:r>
            <a:r>
              <a:rPr lang="en-AU" sz="1200" b="0" dirty="0">
                <a:latin typeface="Courier" charset="0"/>
              </a:rPr>
              <a:t>this is where we will put the sorted list</a:t>
            </a:r>
          </a:p>
          <a:p>
            <a:pPr>
              <a:spcBef>
                <a:spcPct val="50000"/>
              </a:spcBef>
            </a:pPr>
            <a:r>
              <a:rPr lang="en-AU" sz="1200" b="0" dirty="0">
                <a:latin typeface="Courier" charset="0"/>
              </a:rPr>
              <a:t>     </a:t>
            </a:r>
            <a:r>
              <a:rPr lang="en-AU" sz="1200" b="0" dirty="0" smtClean="0">
                <a:latin typeface="Courier" charset="0"/>
              </a:rPr>
              <a:t>int </a:t>
            </a:r>
            <a:r>
              <a:rPr lang="en-AU" sz="1200" b="0" dirty="0">
                <a:latin typeface="Courier" charset="0"/>
              </a:rPr>
              <a:t>z = 0;</a:t>
            </a:r>
          </a:p>
          <a:p>
            <a:pPr>
              <a:spcBef>
                <a:spcPct val="50000"/>
              </a:spcBef>
            </a:pPr>
            <a:r>
              <a:rPr lang="en-AU" sz="1200" b="0" dirty="0">
                <a:latin typeface="Courier" charset="0"/>
              </a:rPr>
              <a:t>     </a:t>
            </a:r>
            <a:r>
              <a:rPr lang="en-AU" sz="1200" b="0" dirty="0" smtClean="0">
                <a:latin typeface="Courier" charset="0"/>
              </a:rPr>
              <a:t>while </a:t>
            </a:r>
            <a:r>
              <a:rPr lang="en-AU" sz="1200" b="0" dirty="0">
                <a:latin typeface="Courier" charset="0"/>
              </a:rPr>
              <a:t>(m &lt;= u) </a:t>
            </a:r>
            <a:r>
              <a:rPr lang="en-AU" sz="1200" b="0" dirty="0" smtClean="0">
                <a:latin typeface="Courier" charset="0"/>
              </a:rPr>
              <a:t>               // </a:t>
            </a:r>
            <a:r>
              <a:rPr lang="en-AU" sz="1200" b="0" dirty="0">
                <a:latin typeface="Courier" charset="0"/>
              </a:rPr>
              <a:t>while the 2</a:t>
            </a:r>
            <a:r>
              <a:rPr lang="en-AU" sz="1200" b="0" dirty="0" smtClean="0">
                <a:latin typeface="Courier" charset="0"/>
              </a:rPr>
              <a:t>nd </a:t>
            </a:r>
            <a:r>
              <a:rPr lang="en-AU" sz="1200" b="0" dirty="0">
                <a:latin typeface="Courier" charset="0"/>
              </a:rPr>
              <a:t>list is alive, copy the smallest </a:t>
            </a:r>
            <a:r>
              <a:rPr lang="en-AU" sz="1200" b="0" dirty="0" smtClean="0">
                <a:latin typeface="Courier" charset="0"/>
              </a:rPr>
              <a:t>element to b</a:t>
            </a:r>
            <a:endParaRPr lang="en-AU" sz="1200" b="0" dirty="0">
              <a:latin typeface="Courier" charset="0"/>
            </a:endParaRPr>
          </a:p>
          <a:p>
            <a:pPr>
              <a:spcBef>
                <a:spcPct val="50000"/>
              </a:spcBef>
            </a:pPr>
            <a:r>
              <a:rPr lang="en-AU" sz="1200" b="0" dirty="0">
                <a:latin typeface="Courier" charset="0"/>
              </a:rPr>
              <a:t>         </a:t>
            </a:r>
            <a:r>
              <a:rPr lang="en-AU" sz="1200" b="0" dirty="0" smtClean="0">
                <a:latin typeface="Courier" charset="0"/>
              </a:rPr>
              <a:t>if </a:t>
            </a:r>
            <a:r>
              <a:rPr lang="en-AU" sz="1200" b="0" dirty="0">
                <a:latin typeface="Courier" charset="0"/>
              </a:rPr>
              <a:t>(a[l] &lt;= a[m]) b[z++] = a[l++];</a:t>
            </a:r>
          </a:p>
          <a:p>
            <a:pPr>
              <a:spcBef>
                <a:spcPct val="50000"/>
              </a:spcBef>
            </a:pPr>
            <a:r>
              <a:rPr lang="en-AU" sz="1200" b="0" dirty="0">
                <a:latin typeface="Courier" charset="0"/>
              </a:rPr>
              <a:t>         </a:t>
            </a:r>
            <a:r>
              <a:rPr lang="en-AU" sz="1200" b="0" dirty="0" smtClean="0">
                <a:latin typeface="Courier" charset="0"/>
              </a:rPr>
              <a:t>else              </a:t>
            </a:r>
            <a:r>
              <a:rPr lang="en-AU" sz="1200" b="0" dirty="0">
                <a:latin typeface="Courier" charset="0"/>
              </a:rPr>
              <a:t>b[z++] = a[m++];</a:t>
            </a:r>
          </a:p>
          <a:p>
            <a:pPr>
              <a:spcBef>
                <a:spcPct val="50000"/>
              </a:spcBef>
            </a:pPr>
            <a:r>
              <a:rPr lang="en-AU" sz="1200" b="0" dirty="0">
                <a:latin typeface="Courier" charset="0"/>
              </a:rPr>
              <a:t>     </a:t>
            </a:r>
            <a:r>
              <a:rPr lang="en-AU" sz="1200" b="0" dirty="0" smtClean="0">
                <a:latin typeface="Courier" charset="0"/>
              </a:rPr>
              <a:t>while </a:t>
            </a:r>
            <a:r>
              <a:rPr lang="en-AU" sz="1200" b="0" dirty="0">
                <a:latin typeface="Courier" charset="0"/>
              </a:rPr>
              <a:t>(z &lt; b.length)  b[z++] = a[l++];                  // copy the rest of the 1</a:t>
            </a:r>
            <a:r>
              <a:rPr lang="en-AU" sz="1200" b="0" dirty="0" smtClean="0">
                <a:latin typeface="Courier" charset="0"/>
              </a:rPr>
              <a:t>st </a:t>
            </a:r>
            <a:r>
              <a:rPr lang="en-AU" sz="1200" b="0" dirty="0">
                <a:latin typeface="Courier" charset="0"/>
              </a:rPr>
              <a:t>list </a:t>
            </a:r>
          </a:p>
          <a:p>
            <a:pPr>
              <a:spcBef>
                <a:spcPct val="50000"/>
              </a:spcBef>
            </a:pPr>
            <a:r>
              <a:rPr lang="en-AU" sz="1200" b="0" dirty="0">
                <a:latin typeface="Courier" charset="0"/>
              </a:rPr>
              <a:t>     </a:t>
            </a:r>
            <a:r>
              <a:rPr lang="en-AU" sz="1200" b="0" dirty="0" smtClean="0">
                <a:latin typeface="Courier" charset="0"/>
              </a:rPr>
              <a:t>for </a:t>
            </a:r>
            <a:r>
              <a:rPr lang="en-AU" sz="1200" b="0" dirty="0">
                <a:latin typeface="Courier" charset="0"/>
              </a:rPr>
              <a:t>(int i = 0; i &lt; b.length; i++) a[start + i] = b[i]; // copy the sorted list back from b</a:t>
            </a:r>
          </a:p>
          <a:p>
            <a:pPr>
              <a:spcBef>
                <a:spcPct val="50000"/>
              </a:spcBef>
            </a:pPr>
            <a:r>
              <a:rPr lang="en-AU" sz="1200" b="0" dirty="0">
                <a:latin typeface="Courier" charset="0"/>
              </a:rPr>
              <a:t>  </a:t>
            </a:r>
            <a:r>
              <a:rPr lang="en-AU" sz="1200" b="0" dirty="0" smtClean="0">
                <a:latin typeface="Courier" charset="0"/>
              </a:rPr>
              <a:t>}</a:t>
            </a:r>
          </a:p>
          <a:p>
            <a:pPr>
              <a:spcBef>
                <a:spcPct val="50000"/>
              </a:spcBef>
            </a:pPr>
            <a:r>
              <a:rPr lang="en-AU" sz="1200" b="0" dirty="0" smtClean="0">
                <a:latin typeface="Courier" charset="0"/>
              </a:rPr>
              <a:t>}</a:t>
            </a:r>
            <a:endParaRPr lang="en-AU" sz="1200" b="0" dirty="0">
              <a:latin typeface="Courier" charset="0"/>
            </a:endParaRPr>
          </a:p>
        </p:txBody>
      </p:sp>
    </p:spTree>
    <p:extLst>
      <p:ext uri="{BB962C8B-B14F-4D97-AF65-F5344CB8AC3E}">
        <p14:creationId xmlns:p14="http://schemas.microsoft.com/office/powerpoint/2010/main" val="34577611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686800" cy="990600"/>
          </a:xfrm>
        </p:spPr>
        <p:txBody>
          <a:bodyPr>
            <a:normAutofit fontScale="90000"/>
          </a:bodyPr>
          <a:lstStyle/>
          <a:p>
            <a:r>
              <a:rPr lang="en-US" dirty="0" smtClean="0"/>
              <a:t>And finally, something completely different…</a:t>
            </a:r>
            <a:endParaRPr lang="en-US" dirty="0"/>
          </a:p>
        </p:txBody>
      </p:sp>
      <p:sp>
        <p:nvSpPr>
          <p:cNvPr id="5" name="Content Placeholder 4"/>
          <p:cNvSpPr>
            <a:spLocks noGrp="1"/>
          </p:cNvSpPr>
          <p:nvPr>
            <p:ph idx="1"/>
          </p:nvPr>
        </p:nvSpPr>
        <p:spPr>
          <a:xfrm>
            <a:off x="457200" y="1600200"/>
            <a:ext cx="8469086" cy="5094514"/>
          </a:xfrm>
        </p:spPr>
        <p:txBody>
          <a:bodyPr>
            <a:normAutofit/>
          </a:bodyPr>
          <a:lstStyle/>
          <a:p>
            <a:r>
              <a:rPr lang="en-US" dirty="0" smtClean="0">
                <a:latin typeface="Times New Roman" panose="02020603050405020304" pitchFamily="18" charset="0"/>
                <a:cs typeface="Times New Roman" panose="02020603050405020304" pitchFamily="18" charset="0"/>
              </a:rPr>
              <a:t>All of the algorithms so far are “comparison-based” sorts </a:t>
            </a:r>
          </a:p>
          <a:p>
            <a:pPr lvl="1"/>
            <a:r>
              <a:rPr lang="en-US" dirty="0" smtClean="0">
                <a:latin typeface="Times New Roman" panose="02020603050405020304" pitchFamily="18" charset="0"/>
                <a:cs typeface="Times New Roman" panose="02020603050405020304" pitchFamily="18" charset="0"/>
              </a:rPr>
              <a:t>They decide the relative order of elements by comparing them </a:t>
            </a:r>
          </a:p>
          <a:p>
            <a:pPr lvl="1"/>
            <a:r>
              <a:rPr lang="en-US" dirty="0" smtClean="0">
                <a:latin typeface="Times New Roman" panose="02020603050405020304" pitchFamily="18" charset="0"/>
                <a:cs typeface="Times New Roman" panose="02020603050405020304" pitchFamily="18" charset="0"/>
              </a:rPr>
              <a:t>If </a:t>
            </a:r>
            <a:r>
              <a:rPr lang="en-US" dirty="0" smtClean="0">
                <a:latin typeface="Courier" panose="02060409020205020404" pitchFamily="49" charset="0"/>
                <a:cs typeface="Times New Roman" panose="02020603050405020304" pitchFamily="18" charset="0"/>
              </a:rPr>
              <a:t>x &lt; y</a:t>
            </a:r>
            <a:r>
              <a:rPr lang="en-US" dirty="0" smtClean="0">
                <a:latin typeface="Times New Roman" panose="02020603050405020304" pitchFamily="18" charset="0"/>
                <a:cs typeface="Times New Roman" panose="02020603050405020304" pitchFamily="18" charset="0"/>
              </a:rPr>
              <a:t>, </a:t>
            </a:r>
            <a:r>
              <a:rPr lang="en-US" dirty="0" smtClean="0">
                <a:latin typeface="Courier" panose="02060409020205020404" pitchFamily="49" charset="0"/>
                <a:cs typeface="Times New Roman" panose="02020603050405020304" pitchFamily="18" charset="0"/>
              </a:rPr>
              <a:t>x</a:t>
            </a:r>
            <a:r>
              <a:rPr lang="en-US" dirty="0" smtClean="0">
                <a:latin typeface="Times New Roman" panose="02020603050405020304" pitchFamily="18" charset="0"/>
                <a:cs typeface="Times New Roman" panose="02020603050405020304" pitchFamily="18" charset="0"/>
              </a:rPr>
              <a:t> comes before </a:t>
            </a:r>
            <a:r>
              <a:rPr lang="en-US" dirty="0" smtClean="0">
                <a:latin typeface="Courier" panose="02060409020205020404" pitchFamily="49" charset="0"/>
                <a:cs typeface="Times New Roman" panose="02020603050405020304" pitchFamily="18" charset="0"/>
              </a:rPr>
              <a:t>y</a:t>
            </a:r>
            <a:r>
              <a:rPr lang="en-US" dirty="0" smtClean="0">
                <a:latin typeface="Times New Roman" panose="02020603050405020304" pitchFamily="18" charset="0"/>
                <a:cs typeface="Times New Roman" panose="02020603050405020304" pitchFamily="18" charset="0"/>
              </a:rPr>
              <a:t> in the sorted (ascending) array </a:t>
            </a:r>
          </a:p>
          <a:p>
            <a:r>
              <a:rPr lang="en-US" b="1" i="1" dirty="0" smtClean="0">
                <a:latin typeface="Times New Roman" panose="02020603050405020304" pitchFamily="18" charset="0"/>
                <a:cs typeface="Times New Roman" panose="02020603050405020304" pitchFamily="18" charset="0"/>
              </a:rPr>
              <a:t>Counting sort </a:t>
            </a:r>
            <a:r>
              <a:rPr lang="en-US" dirty="0" smtClean="0">
                <a:latin typeface="Times New Roman" panose="02020603050405020304" pitchFamily="18" charset="0"/>
                <a:cs typeface="Times New Roman" panose="02020603050405020304" pitchFamily="18" charset="0"/>
              </a:rPr>
              <a:t>instead works by counting how many elements the array contains of each possible value in the domain </a:t>
            </a:r>
          </a:p>
          <a:p>
            <a:pPr lvl="1"/>
            <a:r>
              <a:rPr lang="en-US" dirty="0" smtClean="0">
                <a:latin typeface="Times New Roman" panose="02020603050405020304" pitchFamily="18" charset="0"/>
                <a:cs typeface="Times New Roman" panose="02020603050405020304" pitchFamily="18" charset="0"/>
              </a:rPr>
              <a:t>Let me illustrate… </a:t>
            </a:r>
          </a:p>
        </p:txBody>
      </p:sp>
      <p:sp>
        <p:nvSpPr>
          <p:cNvPr id="6" name="Slide Number Placeholder 2"/>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55</a:t>
            </a:fld>
            <a:endParaRPr lang="en-AU" sz="1400" dirty="0"/>
          </a:p>
        </p:txBody>
      </p:sp>
    </p:spTree>
    <p:extLst>
      <p:ext uri="{BB962C8B-B14F-4D97-AF65-F5344CB8AC3E}">
        <p14:creationId xmlns:p14="http://schemas.microsoft.com/office/powerpoint/2010/main" val="356392858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686800" cy="990600"/>
          </a:xfrm>
        </p:spPr>
        <p:txBody>
          <a:bodyPr>
            <a:normAutofit/>
          </a:bodyPr>
          <a:lstStyle/>
          <a:p>
            <a:r>
              <a:rPr lang="en-US" dirty="0" smtClean="0"/>
              <a:t>Counting sort in action</a:t>
            </a:r>
            <a:endParaRPr lang="en-US" dirty="0"/>
          </a:p>
        </p:txBody>
      </p:sp>
      <p:sp>
        <p:nvSpPr>
          <p:cNvPr id="5" name="Content Placeholder 4"/>
          <p:cNvSpPr>
            <a:spLocks noGrp="1"/>
          </p:cNvSpPr>
          <p:nvPr>
            <p:ph idx="1"/>
          </p:nvPr>
        </p:nvSpPr>
        <p:spPr>
          <a:xfrm>
            <a:off x="457200" y="1600200"/>
            <a:ext cx="8686800" cy="5094514"/>
          </a:xfrm>
        </p:spPr>
        <p:txBody>
          <a:bodyPr>
            <a:normAutofit/>
          </a:bodyPr>
          <a:lstStyle/>
          <a:p>
            <a:r>
              <a:rPr lang="en-US" dirty="0" smtClean="0">
                <a:latin typeface="Times New Roman" panose="02020603050405020304" pitchFamily="18" charset="0"/>
                <a:cs typeface="Times New Roman" panose="02020603050405020304" pitchFamily="18" charset="0"/>
              </a:rPr>
              <a:t>Assume the array </a:t>
            </a:r>
            <a:r>
              <a:rPr lang="en-US" dirty="0" smtClean="0">
                <a:latin typeface="Courier" panose="02060409020205020404" pitchFamily="49" charset="0"/>
                <a:cs typeface="Times New Roman" panose="02020603050405020304" pitchFamily="18" charset="0"/>
              </a:rPr>
              <a:t>a</a:t>
            </a:r>
            <a:r>
              <a:rPr lang="en-US"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has </a:t>
            </a:r>
            <a:r>
              <a:rPr lang="en-US" i="1" dirty="0" smtClean="0">
                <a:latin typeface="Times New Roman" panose="02020603050405020304" pitchFamily="18" charset="0"/>
                <a:cs typeface="Times New Roman" panose="02020603050405020304" pitchFamily="18" charset="0"/>
              </a:rPr>
              <a:t>n</a:t>
            </a:r>
            <a:r>
              <a:rPr lang="en-US"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integers in the range </a:t>
            </a:r>
            <a:r>
              <a:rPr lang="en-US" dirty="0" smtClean="0">
                <a:latin typeface="Courier" panose="02060409020205020404" pitchFamily="49" charset="0"/>
                <a:cs typeface="Times New Roman" panose="02020603050405020304" pitchFamily="18" charset="0"/>
              </a:rPr>
              <a:t>0…9</a:t>
            </a:r>
            <a:r>
              <a:rPr lang="en-US" dirty="0" smtClean="0">
                <a:latin typeface="Times New Roman" panose="02020603050405020304" pitchFamily="18" charset="0"/>
                <a:cs typeface="Times New Roman" panose="02020603050405020304" pitchFamily="18" charset="0"/>
              </a:rPr>
              <a:t> </a:t>
            </a:r>
          </a:p>
          <a:p>
            <a:endParaRPr lang="en-US" sz="2000" dirty="0" smtClean="0">
              <a:latin typeface="Times New Roman" panose="02020603050405020304" pitchFamily="18" charset="0"/>
              <a:cs typeface="Times New Roman" panose="02020603050405020304" pitchFamily="18" charset="0"/>
            </a:endParaRPr>
          </a:p>
          <a:p>
            <a:pPr marL="0" indent="0">
              <a:buNone/>
            </a:pPr>
            <a:endParaRPr lang="en-US" sz="2000"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Count how many of each number </a:t>
            </a:r>
            <a:r>
              <a:rPr lang="en-US" dirty="0" smtClean="0">
                <a:latin typeface="Courier" panose="02060409020205020404" pitchFamily="49" charset="0"/>
                <a:cs typeface="Times New Roman" panose="02020603050405020304" pitchFamily="18" charset="0"/>
              </a:rPr>
              <a:t>x</a:t>
            </a:r>
            <a:r>
              <a:rPr lang="en-US" dirty="0">
                <a:latin typeface="Times New Roman" panose="02020603050405020304" pitchFamily="18" charset="0"/>
                <a:cs typeface="Times New Roman" panose="02020603050405020304" pitchFamily="18" charset="0"/>
              </a:rPr>
              <a:t> </a:t>
            </a:r>
            <a:r>
              <a:rPr lang="en-US" dirty="0" smtClean="0">
                <a:latin typeface="Courier" panose="02060409020205020404" pitchFamily="49" charset="0"/>
                <a:cs typeface="Times New Roman" panose="02020603050405020304" pitchFamily="18" charset="0"/>
                <a:sym typeface="Symbol"/>
              </a:rPr>
              <a:t></a:t>
            </a:r>
            <a:r>
              <a:rPr lang="en-US" dirty="0">
                <a:latin typeface="Times New Roman" panose="02020603050405020304" pitchFamily="18" charset="0"/>
                <a:cs typeface="Times New Roman" panose="02020603050405020304" pitchFamily="18" charset="0"/>
              </a:rPr>
              <a:t> </a:t>
            </a:r>
            <a:r>
              <a:rPr lang="en-US" dirty="0" smtClean="0">
                <a:latin typeface="Courier" panose="02060409020205020404" pitchFamily="49" charset="0"/>
                <a:cs typeface="Times New Roman" panose="02020603050405020304" pitchFamily="18" charset="0"/>
              </a:rPr>
              <a:t>0…9</a:t>
            </a:r>
            <a:r>
              <a:rPr lang="en-US" dirty="0" smtClean="0">
                <a:latin typeface="Times New Roman" panose="02020603050405020304" pitchFamily="18" charset="0"/>
                <a:cs typeface="Times New Roman" panose="02020603050405020304" pitchFamily="18" charset="0"/>
              </a:rPr>
              <a:t> there are in </a:t>
            </a:r>
            <a:r>
              <a:rPr lang="en-US" dirty="0">
                <a:latin typeface="Courier" panose="02060409020205020404" pitchFamily="49"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Use these values to count how many elements in </a:t>
            </a:r>
            <a:r>
              <a:rPr lang="en-US" dirty="0">
                <a:latin typeface="Courier" panose="02060409020205020404" pitchFamily="49" charset="0"/>
                <a:cs typeface="Times New Roman" panose="02020603050405020304" pitchFamily="18" charset="0"/>
              </a:rPr>
              <a:t>a</a:t>
            </a:r>
            <a:r>
              <a:rPr lang="en-US" dirty="0" smtClean="0">
                <a:latin typeface="Times New Roman" panose="02020603050405020304" pitchFamily="18" charset="0"/>
                <a:cs typeface="Times New Roman" panose="02020603050405020304" pitchFamily="18" charset="0"/>
              </a:rPr>
              <a:t> are less than </a:t>
            </a:r>
            <a:r>
              <a:rPr lang="en-US" dirty="0">
                <a:latin typeface="Courier" panose="02060409020205020404" pitchFamily="49" charset="0"/>
                <a:cs typeface="Times New Roman" panose="02020603050405020304" pitchFamily="18" charset="0"/>
              </a:rPr>
              <a:t>x</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These values are the index of where each </a:t>
            </a:r>
            <a:r>
              <a:rPr lang="en-US" dirty="0">
                <a:latin typeface="Courier" panose="02060409020205020404" pitchFamily="49" charset="0"/>
                <a:cs typeface="Times New Roman" panose="02020603050405020304" pitchFamily="18" charset="0"/>
              </a:rPr>
              <a:t>x</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goes in the sorted array </a:t>
            </a:r>
          </a:p>
        </p:txBody>
      </p:sp>
      <p:sp>
        <p:nvSpPr>
          <p:cNvPr id="6" name="Slide Number Placeholder 2"/>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56</a:t>
            </a:fld>
            <a:endParaRPr lang="en-AU" sz="1400" dirty="0"/>
          </a:p>
        </p:txBody>
      </p:sp>
      <p:grpSp>
        <p:nvGrpSpPr>
          <p:cNvPr id="3" name="Group 2"/>
          <p:cNvGrpSpPr/>
          <p:nvPr/>
        </p:nvGrpSpPr>
        <p:grpSpPr>
          <a:xfrm>
            <a:off x="2952000" y="2201818"/>
            <a:ext cx="2954537" cy="457200"/>
            <a:chOff x="2652477" y="2201818"/>
            <a:chExt cx="2954537" cy="457200"/>
          </a:xfrm>
        </p:grpSpPr>
        <p:sp>
          <p:nvSpPr>
            <p:cNvPr id="7" name="Rectangle 6"/>
            <p:cNvSpPr>
              <a:spLocks noChangeArrowheads="1"/>
            </p:cNvSpPr>
            <p:nvPr/>
          </p:nvSpPr>
          <p:spPr bwMode="auto">
            <a:xfrm>
              <a:off x="2652477" y="2201818"/>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3</a:t>
              </a:r>
              <a:endParaRPr lang="en-AU" b="0" dirty="0">
                <a:latin typeface="Courier" charset="0"/>
              </a:endParaRPr>
            </a:p>
          </p:txBody>
        </p:sp>
        <p:sp>
          <p:nvSpPr>
            <p:cNvPr id="8" name="Rectangle 7"/>
            <p:cNvSpPr>
              <a:spLocks noChangeArrowheads="1"/>
            </p:cNvSpPr>
            <p:nvPr/>
          </p:nvSpPr>
          <p:spPr bwMode="auto">
            <a:xfrm>
              <a:off x="3074554" y="2201818"/>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sp>
          <p:nvSpPr>
            <p:cNvPr id="9" name="Rectangle 8"/>
            <p:cNvSpPr>
              <a:spLocks noChangeArrowheads="1"/>
            </p:cNvSpPr>
            <p:nvPr/>
          </p:nvSpPr>
          <p:spPr bwMode="auto">
            <a:xfrm>
              <a:off x="3496630" y="2201818"/>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a:t>
              </a:r>
              <a:endParaRPr lang="en-AU" b="0" dirty="0">
                <a:latin typeface="Courier" charset="0"/>
              </a:endParaRPr>
            </a:p>
          </p:txBody>
        </p:sp>
        <p:sp>
          <p:nvSpPr>
            <p:cNvPr id="10" name="Rectangle 9"/>
            <p:cNvSpPr>
              <a:spLocks noChangeArrowheads="1"/>
            </p:cNvSpPr>
            <p:nvPr/>
          </p:nvSpPr>
          <p:spPr bwMode="auto">
            <a:xfrm>
              <a:off x="3918707" y="2201818"/>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3</a:t>
              </a:r>
              <a:endParaRPr lang="en-AU" b="0" dirty="0">
                <a:latin typeface="Courier" charset="0"/>
              </a:endParaRPr>
            </a:p>
          </p:txBody>
        </p:sp>
        <p:sp>
          <p:nvSpPr>
            <p:cNvPr id="11" name="Rectangle 10"/>
            <p:cNvSpPr>
              <a:spLocks noChangeArrowheads="1"/>
            </p:cNvSpPr>
            <p:nvPr/>
          </p:nvSpPr>
          <p:spPr bwMode="auto">
            <a:xfrm>
              <a:off x="4340784" y="2201818"/>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8</a:t>
              </a:r>
              <a:endParaRPr lang="en-AU" b="0" dirty="0">
                <a:latin typeface="Courier" charset="0"/>
              </a:endParaRPr>
            </a:p>
          </p:txBody>
        </p:sp>
        <p:sp>
          <p:nvSpPr>
            <p:cNvPr id="12" name="Rectangle 11"/>
            <p:cNvSpPr>
              <a:spLocks noChangeArrowheads="1"/>
            </p:cNvSpPr>
            <p:nvPr/>
          </p:nvSpPr>
          <p:spPr bwMode="auto">
            <a:xfrm>
              <a:off x="4762860" y="2201818"/>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2</a:t>
              </a:r>
              <a:endParaRPr lang="en-AU" b="0" dirty="0">
                <a:latin typeface="Courier" charset="0"/>
              </a:endParaRPr>
            </a:p>
          </p:txBody>
        </p:sp>
        <p:sp>
          <p:nvSpPr>
            <p:cNvPr id="13" name="Rectangle 12"/>
            <p:cNvSpPr>
              <a:spLocks noChangeArrowheads="1"/>
            </p:cNvSpPr>
            <p:nvPr/>
          </p:nvSpPr>
          <p:spPr bwMode="auto">
            <a:xfrm>
              <a:off x="5184937" y="2201818"/>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a:t>
              </a:r>
              <a:endParaRPr lang="en-AU" b="0" dirty="0">
                <a:latin typeface="Courier" charset="0"/>
              </a:endParaRPr>
            </a:p>
          </p:txBody>
        </p:sp>
      </p:grpSp>
      <p:grpSp>
        <p:nvGrpSpPr>
          <p:cNvPr id="4" name="Group 3"/>
          <p:cNvGrpSpPr/>
          <p:nvPr/>
        </p:nvGrpSpPr>
        <p:grpSpPr>
          <a:xfrm>
            <a:off x="2318883" y="3384000"/>
            <a:ext cx="4220769" cy="457200"/>
            <a:chOff x="2652479" y="3384000"/>
            <a:chExt cx="4220769" cy="457200"/>
          </a:xfrm>
        </p:grpSpPr>
        <p:sp>
          <p:nvSpPr>
            <p:cNvPr id="14" name="Rectangle 13"/>
            <p:cNvSpPr>
              <a:spLocks noChangeArrowheads="1"/>
            </p:cNvSpPr>
            <p:nvPr/>
          </p:nvSpPr>
          <p:spPr bwMode="auto">
            <a:xfrm>
              <a:off x="2652479" y="338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0</a:t>
              </a:r>
              <a:endParaRPr lang="en-AU" b="0" dirty="0">
                <a:latin typeface="Courier" charset="0"/>
              </a:endParaRPr>
            </a:p>
          </p:txBody>
        </p:sp>
        <p:sp>
          <p:nvSpPr>
            <p:cNvPr id="15" name="Rectangle 14"/>
            <p:cNvSpPr>
              <a:spLocks noChangeArrowheads="1"/>
            </p:cNvSpPr>
            <p:nvPr/>
          </p:nvSpPr>
          <p:spPr bwMode="auto">
            <a:xfrm>
              <a:off x="3074556" y="338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2</a:t>
              </a:r>
              <a:endParaRPr lang="en-AU" b="0" dirty="0">
                <a:latin typeface="Courier" charset="0"/>
              </a:endParaRPr>
            </a:p>
          </p:txBody>
        </p:sp>
        <p:sp>
          <p:nvSpPr>
            <p:cNvPr id="16" name="Rectangle 15"/>
            <p:cNvSpPr>
              <a:spLocks noChangeArrowheads="1"/>
            </p:cNvSpPr>
            <p:nvPr/>
          </p:nvSpPr>
          <p:spPr bwMode="auto">
            <a:xfrm>
              <a:off x="3496632" y="338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a:latin typeface="Courier" charset="0"/>
                </a:rPr>
                <a:t>1</a:t>
              </a:r>
              <a:endParaRPr lang="en-AU" b="0" dirty="0">
                <a:latin typeface="Courier" charset="0"/>
              </a:endParaRPr>
            </a:p>
          </p:txBody>
        </p:sp>
        <p:sp>
          <p:nvSpPr>
            <p:cNvPr id="17" name="Rectangle 16"/>
            <p:cNvSpPr>
              <a:spLocks noChangeArrowheads="1"/>
            </p:cNvSpPr>
            <p:nvPr/>
          </p:nvSpPr>
          <p:spPr bwMode="auto">
            <a:xfrm>
              <a:off x="3918709" y="338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2</a:t>
              </a:r>
              <a:endParaRPr lang="en-AU" b="0" dirty="0">
                <a:latin typeface="Courier" charset="0"/>
              </a:endParaRPr>
            </a:p>
          </p:txBody>
        </p:sp>
        <p:sp>
          <p:nvSpPr>
            <p:cNvPr id="18" name="Rectangle 17"/>
            <p:cNvSpPr>
              <a:spLocks noChangeArrowheads="1"/>
            </p:cNvSpPr>
            <p:nvPr/>
          </p:nvSpPr>
          <p:spPr bwMode="auto">
            <a:xfrm>
              <a:off x="4340786" y="338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0</a:t>
              </a:r>
              <a:endParaRPr lang="en-AU" b="0" dirty="0">
                <a:latin typeface="Courier" charset="0"/>
              </a:endParaRPr>
            </a:p>
          </p:txBody>
        </p:sp>
        <p:sp>
          <p:nvSpPr>
            <p:cNvPr id="19" name="Rectangle 18"/>
            <p:cNvSpPr>
              <a:spLocks noChangeArrowheads="1"/>
            </p:cNvSpPr>
            <p:nvPr/>
          </p:nvSpPr>
          <p:spPr bwMode="auto">
            <a:xfrm>
              <a:off x="4762862" y="338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0</a:t>
              </a:r>
              <a:endParaRPr lang="en-AU" b="0" dirty="0">
                <a:latin typeface="Courier" charset="0"/>
              </a:endParaRPr>
            </a:p>
          </p:txBody>
        </p:sp>
        <p:sp>
          <p:nvSpPr>
            <p:cNvPr id="20" name="Rectangle 19"/>
            <p:cNvSpPr>
              <a:spLocks noChangeArrowheads="1"/>
            </p:cNvSpPr>
            <p:nvPr/>
          </p:nvSpPr>
          <p:spPr bwMode="auto">
            <a:xfrm>
              <a:off x="5184939" y="338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0</a:t>
              </a:r>
              <a:endParaRPr lang="en-AU" b="0" dirty="0">
                <a:latin typeface="Courier" charset="0"/>
              </a:endParaRPr>
            </a:p>
          </p:txBody>
        </p:sp>
        <p:sp>
          <p:nvSpPr>
            <p:cNvPr id="21" name="Rectangle 20"/>
            <p:cNvSpPr>
              <a:spLocks noChangeArrowheads="1"/>
            </p:cNvSpPr>
            <p:nvPr/>
          </p:nvSpPr>
          <p:spPr bwMode="auto">
            <a:xfrm>
              <a:off x="5607017" y="338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a:t>
              </a:r>
              <a:endParaRPr lang="en-AU" b="0" dirty="0">
                <a:latin typeface="Courier" charset="0"/>
              </a:endParaRPr>
            </a:p>
          </p:txBody>
        </p:sp>
        <p:sp>
          <p:nvSpPr>
            <p:cNvPr id="22" name="Rectangle 21"/>
            <p:cNvSpPr>
              <a:spLocks noChangeArrowheads="1"/>
            </p:cNvSpPr>
            <p:nvPr/>
          </p:nvSpPr>
          <p:spPr bwMode="auto">
            <a:xfrm>
              <a:off x="6029094" y="338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a:t>
              </a:r>
              <a:endParaRPr lang="en-AU" b="0" dirty="0">
                <a:latin typeface="Courier" charset="0"/>
              </a:endParaRPr>
            </a:p>
          </p:txBody>
        </p:sp>
        <p:sp>
          <p:nvSpPr>
            <p:cNvPr id="23" name="Rectangle 22"/>
            <p:cNvSpPr>
              <a:spLocks noChangeArrowheads="1"/>
            </p:cNvSpPr>
            <p:nvPr/>
          </p:nvSpPr>
          <p:spPr bwMode="auto">
            <a:xfrm>
              <a:off x="6451171" y="338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0</a:t>
              </a:r>
              <a:endParaRPr lang="en-AU" b="0" dirty="0">
                <a:latin typeface="Courier" charset="0"/>
              </a:endParaRPr>
            </a:p>
          </p:txBody>
        </p:sp>
      </p:grpSp>
      <p:grpSp>
        <p:nvGrpSpPr>
          <p:cNvPr id="41" name="Group 40"/>
          <p:cNvGrpSpPr/>
          <p:nvPr/>
        </p:nvGrpSpPr>
        <p:grpSpPr>
          <a:xfrm>
            <a:off x="2318881" y="4536000"/>
            <a:ext cx="4220769" cy="457200"/>
            <a:chOff x="2652478" y="4536000"/>
            <a:chExt cx="4220769" cy="457200"/>
          </a:xfrm>
        </p:grpSpPr>
        <p:sp>
          <p:nvSpPr>
            <p:cNvPr id="24" name="Rectangle 23"/>
            <p:cNvSpPr>
              <a:spLocks noChangeArrowheads="1"/>
            </p:cNvSpPr>
            <p:nvPr/>
          </p:nvSpPr>
          <p:spPr bwMode="auto">
            <a:xfrm>
              <a:off x="2652478" y="4536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0</a:t>
              </a:r>
              <a:endParaRPr lang="en-AU" b="0" dirty="0">
                <a:latin typeface="Courier" charset="0"/>
              </a:endParaRPr>
            </a:p>
          </p:txBody>
        </p:sp>
        <p:sp>
          <p:nvSpPr>
            <p:cNvPr id="25" name="Rectangle 24"/>
            <p:cNvSpPr>
              <a:spLocks noChangeArrowheads="1"/>
            </p:cNvSpPr>
            <p:nvPr/>
          </p:nvSpPr>
          <p:spPr bwMode="auto">
            <a:xfrm>
              <a:off x="3074555" y="4536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0</a:t>
              </a:r>
              <a:endParaRPr lang="en-AU" b="0" dirty="0">
                <a:latin typeface="Courier" charset="0"/>
              </a:endParaRPr>
            </a:p>
          </p:txBody>
        </p:sp>
        <p:sp>
          <p:nvSpPr>
            <p:cNvPr id="26" name="Rectangle 25"/>
            <p:cNvSpPr>
              <a:spLocks noChangeArrowheads="1"/>
            </p:cNvSpPr>
            <p:nvPr/>
          </p:nvSpPr>
          <p:spPr bwMode="auto">
            <a:xfrm>
              <a:off x="3496631" y="4536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2</a:t>
              </a:r>
              <a:endParaRPr lang="en-AU" b="0" dirty="0">
                <a:latin typeface="Courier" charset="0"/>
              </a:endParaRPr>
            </a:p>
          </p:txBody>
        </p:sp>
        <p:sp>
          <p:nvSpPr>
            <p:cNvPr id="27" name="Rectangle 26"/>
            <p:cNvSpPr>
              <a:spLocks noChangeArrowheads="1"/>
            </p:cNvSpPr>
            <p:nvPr/>
          </p:nvSpPr>
          <p:spPr bwMode="auto">
            <a:xfrm>
              <a:off x="3918708" y="4536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3</a:t>
              </a:r>
              <a:endParaRPr lang="en-AU" b="0" dirty="0">
                <a:latin typeface="Courier" charset="0"/>
              </a:endParaRPr>
            </a:p>
          </p:txBody>
        </p:sp>
        <p:sp>
          <p:nvSpPr>
            <p:cNvPr id="28" name="Rectangle 27"/>
            <p:cNvSpPr>
              <a:spLocks noChangeArrowheads="1"/>
            </p:cNvSpPr>
            <p:nvPr/>
          </p:nvSpPr>
          <p:spPr bwMode="auto">
            <a:xfrm>
              <a:off x="4340785" y="4536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5</a:t>
              </a:r>
              <a:endParaRPr lang="en-AU" b="0" dirty="0">
                <a:latin typeface="Courier" charset="0"/>
              </a:endParaRPr>
            </a:p>
          </p:txBody>
        </p:sp>
        <p:sp>
          <p:nvSpPr>
            <p:cNvPr id="29" name="Rectangle 28"/>
            <p:cNvSpPr>
              <a:spLocks noChangeArrowheads="1"/>
            </p:cNvSpPr>
            <p:nvPr/>
          </p:nvSpPr>
          <p:spPr bwMode="auto">
            <a:xfrm>
              <a:off x="4762861" y="4536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5</a:t>
              </a:r>
              <a:endParaRPr lang="en-AU" b="0" dirty="0">
                <a:latin typeface="Courier" charset="0"/>
              </a:endParaRPr>
            </a:p>
          </p:txBody>
        </p:sp>
        <p:sp>
          <p:nvSpPr>
            <p:cNvPr id="30" name="Rectangle 29"/>
            <p:cNvSpPr>
              <a:spLocks noChangeArrowheads="1"/>
            </p:cNvSpPr>
            <p:nvPr/>
          </p:nvSpPr>
          <p:spPr bwMode="auto">
            <a:xfrm>
              <a:off x="5184938" y="4536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5</a:t>
              </a:r>
              <a:endParaRPr lang="en-AU" b="0" dirty="0">
                <a:latin typeface="Courier" charset="0"/>
              </a:endParaRPr>
            </a:p>
          </p:txBody>
        </p:sp>
        <p:sp>
          <p:nvSpPr>
            <p:cNvPr id="31" name="Rectangle 30"/>
            <p:cNvSpPr>
              <a:spLocks noChangeArrowheads="1"/>
            </p:cNvSpPr>
            <p:nvPr/>
          </p:nvSpPr>
          <p:spPr bwMode="auto">
            <a:xfrm>
              <a:off x="5607016" y="4536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5</a:t>
              </a:r>
              <a:endParaRPr lang="en-AU" b="0" dirty="0">
                <a:latin typeface="Courier" charset="0"/>
              </a:endParaRPr>
            </a:p>
          </p:txBody>
        </p:sp>
        <p:sp>
          <p:nvSpPr>
            <p:cNvPr id="32" name="Rectangle 31"/>
            <p:cNvSpPr>
              <a:spLocks noChangeArrowheads="1"/>
            </p:cNvSpPr>
            <p:nvPr/>
          </p:nvSpPr>
          <p:spPr bwMode="auto">
            <a:xfrm>
              <a:off x="6029093" y="4536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6</a:t>
              </a:r>
              <a:endParaRPr lang="en-AU" b="0" dirty="0">
                <a:latin typeface="Courier" charset="0"/>
              </a:endParaRPr>
            </a:p>
          </p:txBody>
        </p:sp>
        <p:sp>
          <p:nvSpPr>
            <p:cNvPr id="33" name="Rectangle 32"/>
            <p:cNvSpPr>
              <a:spLocks noChangeArrowheads="1"/>
            </p:cNvSpPr>
            <p:nvPr/>
          </p:nvSpPr>
          <p:spPr bwMode="auto">
            <a:xfrm>
              <a:off x="6451170" y="4536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grpSp>
      <p:grpSp>
        <p:nvGrpSpPr>
          <p:cNvPr id="42" name="Group 41"/>
          <p:cNvGrpSpPr/>
          <p:nvPr/>
        </p:nvGrpSpPr>
        <p:grpSpPr>
          <a:xfrm>
            <a:off x="2952000" y="5724000"/>
            <a:ext cx="2954537" cy="457200"/>
            <a:chOff x="2652477" y="5724000"/>
            <a:chExt cx="2954537" cy="457200"/>
          </a:xfrm>
        </p:grpSpPr>
        <p:sp>
          <p:nvSpPr>
            <p:cNvPr id="34" name="Rectangle 33"/>
            <p:cNvSpPr>
              <a:spLocks noChangeArrowheads="1"/>
            </p:cNvSpPr>
            <p:nvPr/>
          </p:nvSpPr>
          <p:spPr bwMode="auto">
            <a:xfrm>
              <a:off x="2652477" y="572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a:t>
              </a:r>
              <a:endParaRPr lang="en-AU" b="0" dirty="0">
                <a:latin typeface="Courier" charset="0"/>
              </a:endParaRPr>
            </a:p>
          </p:txBody>
        </p:sp>
        <p:sp>
          <p:nvSpPr>
            <p:cNvPr id="35" name="Rectangle 34"/>
            <p:cNvSpPr>
              <a:spLocks noChangeArrowheads="1"/>
            </p:cNvSpPr>
            <p:nvPr/>
          </p:nvSpPr>
          <p:spPr bwMode="auto">
            <a:xfrm>
              <a:off x="3074554" y="572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1</a:t>
              </a:r>
              <a:endParaRPr lang="en-AU" b="0" dirty="0">
                <a:latin typeface="Courier" charset="0"/>
              </a:endParaRPr>
            </a:p>
          </p:txBody>
        </p:sp>
        <p:sp>
          <p:nvSpPr>
            <p:cNvPr id="36" name="Rectangle 35"/>
            <p:cNvSpPr>
              <a:spLocks noChangeArrowheads="1"/>
            </p:cNvSpPr>
            <p:nvPr/>
          </p:nvSpPr>
          <p:spPr bwMode="auto">
            <a:xfrm>
              <a:off x="3496630" y="572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2</a:t>
              </a:r>
              <a:endParaRPr lang="en-AU" b="0" dirty="0">
                <a:latin typeface="Courier" charset="0"/>
              </a:endParaRPr>
            </a:p>
          </p:txBody>
        </p:sp>
        <p:sp>
          <p:nvSpPr>
            <p:cNvPr id="37" name="Rectangle 36"/>
            <p:cNvSpPr>
              <a:spLocks noChangeArrowheads="1"/>
            </p:cNvSpPr>
            <p:nvPr/>
          </p:nvSpPr>
          <p:spPr bwMode="auto">
            <a:xfrm>
              <a:off x="3918707" y="572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3</a:t>
              </a:r>
              <a:endParaRPr lang="en-AU" b="0" dirty="0">
                <a:latin typeface="Courier" charset="0"/>
              </a:endParaRPr>
            </a:p>
          </p:txBody>
        </p:sp>
        <p:sp>
          <p:nvSpPr>
            <p:cNvPr id="38" name="Rectangle 37"/>
            <p:cNvSpPr>
              <a:spLocks noChangeArrowheads="1"/>
            </p:cNvSpPr>
            <p:nvPr/>
          </p:nvSpPr>
          <p:spPr bwMode="auto">
            <a:xfrm>
              <a:off x="4340784" y="572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3</a:t>
              </a:r>
              <a:endParaRPr lang="en-AU" b="0" dirty="0">
                <a:latin typeface="Courier" charset="0"/>
              </a:endParaRPr>
            </a:p>
          </p:txBody>
        </p:sp>
        <p:sp>
          <p:nvSpPr>
            <p:cNvPr id="39" name="Rectangle 38"/>
            <p:cNvSpPr>
              <a:spLocks noChangeArrowheads="1"/>
            </p:cNvSpPr>
            <p:nvPr/>
          </p:nvSpPr>
          <p:spPr bwMode="auto">
            <a:xfrm>
              <a:off x="4762860" y="572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7</a:t>
              </a:r>
              <a:endParaRPr lang="en-AU" b="0" dirty="0">
                <a:latin typeface="Courier" charset="0"/>
              </a:endParaRPr>
            </a:p>
          </p:txBody>
        </p:sp>
        <p:sp>
          <p:nvSpPr>
            <p:cNvPr id="40" name="Rectangle 39"/>
            <p:cNvSpPr>
              <a:spLocks noChangeArrowheads="1"/>
            </p:cNvSpPr>
            <p:nvPr/>
          </p:nvSpPr>
          <p:spPr bwMode="auto">
            <a:xfrm>
              <a:off x="5184937" y="5724000"/>
              <a:ext cx="422077"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buFontTx/>
                <a:buNone/>
              </a:pPr>
              <a:r>
                <a:rPr lang="en-US" b="0" dirty="0" smtClean="0">
                  <a:latin typeface="Courier" charset="0"/>
                </a:rPr>
                <a:t>8</a:t>
              </a:r>
              <a:endParaRPr lang="en-AU" b="0" dirty="0">
                <a:latin typeface="Courier" charset="0"/>
              </a:endParaRPr>
            </a:p>
          </p:txBody>
        </p:sp>
      </p:grpSp>
      <p:sp>
        <p:nvSpPr>
          <p:cNvPr id="43" name="TextBox 42"/>
          <p:cNvSpPr txBox="1"/>
          <p:nvPr/>
        </p:nvSpPr>
        <p:spPr>
          <a:xfrm>
            <a:off x="347950" y="3243268"/>
            <a:ext cx="1569660" cy="369332"/>
          </a:xfrm>
          <a:prstGeom prst="rect">
            <a:avLst/>
          </a:prstGeom>
          <a:noFill/>
        </p:spPr>
        <p:txBody>
          <a:bodyPr wrap="none" rtlCol="0">
            <a:spAutoFit/>
          </a:bodyPr>
          <a:lstStyle/>
          <a:p>
            <a:r>
              <a:rPr lang="en-AU" dirty="0" smtClean="0">
                <a:solidFill>
                  <a:srgbClr val="FF0000"/>
                </a:solidFill>
              </a:rPr>
              <a:t>Number of 0s</a:t>
            </a:r>
            <a:endParaRPr lang="en-AU" dirty="0">
              <a:solidFill>
                <a:srgbClr val="FF0000"/>
              </a:solidFill>
            </a:endParaRPr>
          </a:p>
        </p:txBody>
      </p:sp>
      <p:cxnSp>
        <p:nvCxnSpPr>
          <p:cNvPr id="45" name="Straight Arrow Connector 44"/>
          <p:cNvCxnSpPr/>
          <p:nvPr/>
        </p:nvCxnSpPr>
        <p:spPr>
          <a:xfrm>
            <a:off x="1872000" y="3441600"/>
            <a:ext cx="558000" cy="14400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4699627" y="3028658"/>
            <a:ext cx="1569660" cy="369332"/>
          </a:xfrm>
          <a:prstGeom prst="rect">
            <a:avLst/>
          </a:prstGeom>
          <a:noFill/>
        </p:spPr>
        <p:txBody>
          <a:bodyPr wrap="none" rtlCol="0">
            <a:spAutoFit/>
          </a:bodyPr>
          <a:lstStyle/>
          <a:p>
            <a:r>
              <a:rPr lang="en-AU" dirty="0" smtClean="0">
                <a:solidFill>
                  <a:srgbClr val="FF0000"/>
                </a:solidFill>
              </a:rPr>
              <a:t>Number of 3s</a:t>
            </a:r>
            <a:endParaRPr lang="en-AU" dirty="0">
              <a:solidFill>
                <a:srgbClr val="FF0000"/>
              </a:solidFill>
            </a:endParaRPr>
          </a:p>
        </p:txBody>
      </p:sp>
      <p:cxnSp>
        <p:nvCxnSpPr>
          <p:cNvPr id="50" name="Straight Arrow Connector 49"/>
          <p:cNvCxnSpPr>
            <a:stCxn id="49" idx="1"/>
          </p:cNvCxnSpPr>
          <p:nvPr/>
        </p:nvCxnSpPr>
        <p:spPr>
          <a:xfrm flipH="1">
            <a:off x="3881121" y="3213324"/>
            <a:ext cx="864000" cy="36000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6667120" y="4282084"/>
            <a:ext cx="2324480" cy="646331"/>
          </a:xfrm>
          <a:prstGeom prst="rect">
            <a:avLst/>
          </a:prstGeom>
          <a:noFill/>
        </p:spPr>
        <p:txBody>
          <a:bodyPr wrap="square" rtlCol="0">
            <a:spAutoFit/>
          </a:bodyPr>
          <a:lstStyle/>
          <a:p>
            <a:r>
              <a:rPr lang="en-AU" dirty="0" smtClean="0">
                <a:solidFill>
                  <a:srgbClr val="FF0000"/>
                </a:solidFill>
              </a:rPr>
              <a:t>Number of elements less than 7</a:t>
            </a:r>
            <a:endParaRPr lang="en-AU" dirty="0">
              <a:solidFill>
                <a:srgbClr val="FF0000"/>
              </a:solidFill>
            </a:endParaRPr>
          </a:p>
        </p:txBody>
      </p:sp>
      <p:cxnSp>
        <p:nvCxnSpPr>
          <p:cNvPr id="61" name="Straight Arrow Connector 60"/>
          <p:cNvCxnSpPr>
            <a:stCxn id="60" idx="1"/>
          </p:cNvCxnSpPr>
          <p:nvPr/>
        </p:nvCxnSpPr>
        <p:spPr>
          <a:xfrm flipH="1">
            <a:off x="5567680" y="4605250"/>
            <a:ext cx="1141200" cy="15935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33786" y="4326235"/>
            <a:ext cx="2285097" cy="646331"/>
          </a:xfrm>
          <a:prstGeom prst="rect">
            <a:avLst/>
          </a:prstGeom>
          <a:noFill/>
        </p:spPr>
        <p:txBody>
          <a:bodyPr wrap="square" rtlCol="0">
            <a:spAutoFit/>
          </a:bodyPr>
          <a:lstStyle/>
          <a:p>
            <a:r>
              <a:rPr lang="en-AU" dirty="0" smtClean="0">
                <a:solidFill>
                  <a:srgbClr val="FF0000"/>
                </a:solidFill>
              </a:rPr>
              <a:t>Number of elements less than 3</a:t>
            </a:r>
            <a:endParaRPr lang="en-AU" dirty="0">
              <a:solidFill>
                <a:srgbClr val="FF0000"/>
              </a:solidFill>
            </a:endParaRPr>
          </a:p>
        </p:txBody>
      </p:sp>
      <p:cxnSp>
        <p:nvCxnSpPr>
          <p:cNvPr id="56" name="Straight Arrow Connector 55"/>
          <p:cNvCxnSpPr/>
          <p:nvPr/>
        </p:nvCxnSpPr>
        <p:spPr>
          <a:xfrm>
            <a:off x="2172925" y="4608000"/>
            <a:ext cx="1535475" cy="14400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165070" y="6325382"/>
            <a:ext cx="2467342" cy="369332"/>
          </a:xfrm>
          <a:prstGeom prst="rect">
            <a:avLst/>
          </a:prstGeom>
          <a:noFill/>
        </p:spPr>
        <p:txBody>
          <a:bodyPr wrap="none" rtlCol="0">
            <a:spAutoFit/>
          </a:bodyPr>
          <a:lstStyle/>
          <a:p>
            <a:r>
              <a:rPr lang="en-AU" dirty="0" smtClean="0">
                <a:solidFill>
                  <a:srgbClr val="FF0000"/>
                </a:solidFill>
              </a:rPr>
              <a:t>The 3s start at index 3</a:t>
            </a:r>
            <a:endParaRPr lang="en-AU" dirty="0">
              <a:solidFill>
                <a:srgbClr val="FF0000"/>
              </a:solidFill>
            </a:endParaRPr>
          </a:p>
        </p:txBody>
      </p:sp>
      <p:sp>
        <p:nvSpPr>
          <p:cNvPr id="63" name="TextBox 62"/>
          <p:cNvSpPr txBox="1"/>
          <p:nvPr/>
        </p:nvSpPr>
        <p:spPr>
          <a:xfrm>
            <a:off x="6588378" y="6325382"/>
            <a:ext cx="2403222" cy="369332"/>
          </a:xfrm>
          <a:prstGeom prst="rect">
            <a:avLst/>
          </a:prstGeom>
          <a:noFill/>
        </p:spPr>
        <p:txBody>
          <a:bodyPr wrap="none" rtlCol="0">
            <a:spAutoFit/>
          </a:bodyPr>
          <a:lstStyle/>
          <a:p>
            <a:r>
              <a:rPr lang="en-AU" dirty="0" smtClean="0">
                <a:solidFill>
                  <a:srgbClr val="FF0000"/>
                </a:solidFill>
              </a:rPr>
              <a:t>The 7 goes at index 5</a:t>
            </a:r>
            <a:endParaRPr lang="en-AU" dirty="0">
              <a:solidFill>
                <a:srgbClr val="FF0000"/>
              </a:solidFill>
            </a:endParaRPr>
          </a:p>
        </p:txBody>
      </p:sp>
      <p:cxnSp>
        <p:nvCxnSpPr>
          <p:cNvPr id="64" name="Straight Arrow Connector 63"/>
          <p:cNvCxnSpPr/>
          <p:nvPr/>
        </p:nvCxnSpPr>
        <p:spPr>
          <a:xfrm flipH="1" flipV="1">
            <a:off x="5364480" y="5975999"/>
            <a:ext cx="1260000" cy="54000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flipV="1">
            <a:off x="2591999" y="5952600"/>
            <a:ext cx="2124000" cy="557448"/>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V="1">
            <a:off x="2591999" y="5952600"/>
            <a:ext cx="1728000" cy="557448"/>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1995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2" nodeType="clickEffect">
                                  <p:stCondLst>
                                    <p:cond delay="0"/>
                                  </p:stCondLst>
                                  <p:childTnLst>
                                    <p:set>
                                      <p:cBhvr>
                                        <p:cTn id="20" dur="1" fill="hold">
                                          <p:stCondLst>
                                            <p:cond delay="0"/>
                                          </p:stCondLst>
                                        </p:cTn>
                                        <p:tgtEl>
                                          <p:spTgt spid="4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2" nodeType="clickEffect">
                                  <p:stCondLst>
                                    <p:cond delay="0"/>
                                  </p:stCondLst>
                                  <p:childTnLst>
                                    <p:set>
                                      <p:cBhvr>
                                        <p:cTn id="40" dur="1" fill="hold">
                                          <p:stCondLst>
                                            <p:cond delay="0"/>
                                          </p:stCondLst>
                                        </p:cTn>
                                        <p:tgtEl>
                                          <p:spTgt spid="6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6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3"/>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64"/>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62"/>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67"/>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P spid="49" grpId="2"/>
      <p:bldP spid="60" grpId="2"/>
      <p:bldP spid="51" grpId="0"/>
      <p:bldP spid="62" grpId="0"/>
      <p:bldP spid="63"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686800" cy="990600"/>
          </a:xfrm>
        </p:spPr>
        <p:txBody>
          <a:bodyPr>
            <a:normAutofit/>
          </a:bodyPr>
          <a:lstStyle/>
          <a:p>
            <a:r>
              <a:rPr lang="en-US" dirty="0" smtClean="0"/>
              <a:t>Code for counting sort</a:t>
            </a:r>
            <a:endParaRPr lang="en-US" dirty="0"/>
          </a:p>
        </p:txBody>
      </p:sp>
      <p:sp>
        <p:nvSpPr>
          <p:cNvPr id="6" name="Slide Number Placeholder 2"/>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57</a:t>
            </a:fld>
            <a:endParaRPr lang="en-AU" sz="1400" dirty="0"/>
          </a:p>
        </p:txBody>
      </p:sp>
      <p:sp>
        <p:nvSpPr>
          <p:cNvPr id="4" name="Text Box 3"/>
          <p:cNvSpPr txBox="1">
            <a:spLocks noChangeArrowheads="1"/>
          </p:cNvSpPr>
          <p:nvPr/>
        </p:nvSpPr>
        <p:spPr bwMode="auto">
          <a:xfrm>
            <a:off x="457200" y="1602000"/>
            <a:ext cx="8588829" cy="521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US" sz="1800" b="0" dirty="0" smtClean="0">
                <a:latin typeface="Courier" panose="02060409020205020404" pitchFamily="49" charset="0"/>
              </a:rPr>
              <a:t>// assumes the elements of a are in 0..k-1</a:t>
            </a:r>
          </a:p>
          <a:p>
            <a:pPr algn="l">
              <a:spcBef>
                <a:spcPct val="50000"/>
              </a:spcBef>
              <a:buFontTx/>
              <a:buNone/>
            </a:pPr>
            <a:r>
              <a:rPr lang="en-US" sz="1800" b="0" dirty="0" smtClean="0">
                <a:latin typeface="Courier" panose="02060409020205020404" pitchFamily="49" charset="0"/>
              </a:rPr>
              <a:t>public </a:t>
            </a:r>
            <a:r>
              <a:rPr lang="en-US" sz="1800" b="0" dirty="0">
                <a:latin typeface="Courier" panose="02060409020205020404" pitchFamily="49" charset="0"/>
              </a:rPr>
              <a:t>static </a:t>
            </a:r>
            <a:r>
              <a:rPr lang="en-US" sz="1800" b="0" dirty="0" smtClean="0">
                <a:latin typeface="Courier" panose="02060409020205020404" pitchFamily="49" charset="0"/>
              </a:rPr>
              <a:t>int[]</a:t>
            </a:r>
            <a:r>
              <a:rPr lang="en-US" sz="1800" b="0" dirty="0" smtClean="0">
                <a:latin typeface="Courier" panose="02060409020205020404" pitchFamily="49" charset="0"/>
              </a:rPr>
              <a:t> </a:t>
            </a:r>
            <a:r>
              <a:rPr lang="en-US" sz="1800" b="0" dirty="0" smtClean="0">
                <a:latin typeface="Courier" panose="02060409020205020404" pitchFamily="49" charset="0"/>
              </a:rPr>
              <a:t>counting</a:t>
            </a:r>
            <a:r>
              <a:rPr lang="en-US" sz="1800" b="0" dirty="0" smtClean="0">
                <a:latin typeface="Courier" panose="02060409020205020404" pitchFamily="49" charset="0"/>
              </a:rPr>
              <a:t>Sort(int</a:t>
            </a:r>
            <a:r>
              <a:rPr lang="en-US" sz="1800" b="0" dirty="0">
                <a:latin typeface="Courier" panose="02060409020205020404" pitchFamily="49" charset="0"/>
              </a:rPr>
              <a:t>[] </a:t>
            </a:r>
            <a:r>
              <a:rPr lang="en-US" sz="1800" b="0" dirty="0" smtClean="0">
                <a:latin typeface="Courier" panose="02060409020205020404" pitchFamily="49" charset="0"/>
              </a:rPr>
              <a:t>a, int k) {</a:t>
            </a:r>
            <a:endParaRPr lang="en-US" sz="1800" b="0" dirty="0" smtClean="0">
              <a:latin typeface="Courier" panose="02060409020205020404" pitchFamily="49" charset="0"/>
            </a:endParaRPr>
          </a:p>
          <a:p>
            <a:r>
              <a:rPr lang="en-AU" sz="1800" b="0" dirty="0">
                <a:latin typeface="Courier" panose="02060409020205020404" pitchFamily="49" charset="0"/>
              </a:rPr>
              <a:t> </a:t>
            </a:r>
            <a:r>
              <a:rPr lang="en-AU" sz="1800" b="0" dirty="0" smtClean="0">
                <a:latin typeface="Courier" panose="02060409020205020404" pitchFamily="49" charset="0"/>
              </a:rPr>
              <a:t> int</a:t>
            </a:r>
            <a:r>
              <a:rPr lang="en-AU" sz="1800" b="0" dirty="0">
                <a:latin typeface="Courier" panose="02060409020205020404" pitchFamily="49" charset="0"/>
              </a:rPr>
              <a:t>[] counts = new int[k</a:t>
            </a:r>
            <a:r>
              <a:rPr lang="en-AU" sz="1800" b="0" dirty="0" smtClean="0">
                <a:latin typeface="Courier" panose="02060409020205020404" pitchFamily="49" charset="0"/>
              </a:rPr>
              <a:t>];     // an array for the counts</a:t>
            </a:r>
            <a:endParaRPr lang="en-AU" sz="1800" b="0" dirty="0">
              <a:latin typeface="Courier" panose="02060409020205020404" pitchFamily="49" charset="0"/>
            </a:endParaRPr>
          </a:p>
          <a:p>
            <a:r>
              <a:rPr lang="en-AU" sz="1800" b="0" dirty="0" smtClean="0">
                <a:latin typeface="Courier" panose="02060409020205020404" pitchFamily="49" charset="0"/>
              </a:rPr>
              <a:t>  for </a:t>
            </a:r>
            <a:r>
              <a:rPr lang="en-AU" sz="1800" b="0" dirty="0">
                <a:latin typeface="Courier" panose="02060409020205020404" pitchFamily="49" charset="0"/>
              </a:rPr>
              <a:t>(int </a:t>
            </a:r>
            <a:r>
              <a:rPr lang="en-AU" sz="1800" b="0" dirty="0" smtClean="0">
                <a:latin typeface="Courier" panose="02060409020205020404" pitchFamily="49" charset="0"/>
              </a:rPr>
              <a:t>x : a)                // count the elements</a:t>
            </a:r>
            <a:endParaRPr lang="en-AU" sz="1800" b="0" dirty="0">
              <a:latin typeface="Courier" panose="02060409020205020404" pitchFamily="49" charset="0"/>
            </a:endParaRPr>
          </a:p>
          <a:p>
            <a:r>
              <a:rPr lang="en-AU" sz="1800" b="0" dirty="0" smtClean="0">
                <a:latin typeface="Courier" panose="02060409020205020404" pitchFamily="49" charset="0"/>
              </a:rPr>
              <a:t>      counts[x] </a:t>
            </a:r>
            <a:r>
              <a:rPr lang="en-AU" sz="1800" b="0" dirty="0">
                <a:latin typeface="Courier" panose="02060409020205020404" pitchFamily="49" charset="0"/>
              </a:rPr>
              <a:t>+= 1</a:t>
            </a:r>
            <a:r>
              <a:rPr lang="en-AU" sz="1800" b="0" dirty="0" smtClean="0">
                <a:latin typeface="Courier" panose="02060409020205020404" pitchFamily="49" charset="0"/>
              </a:rPr>
              <a:t>;</a:t>
            </a:r>
            <a:endParaRPr lang="en-AU" sz="1800" b="0" dirty="0">
              <a:latin typeface="Courier" panose="02060409020205020404" pitchFamily="49" charset="0"/>
            </a:endParaRPr>
          </a:p>
          <a:p>
            <a:r>
              <a:rPr lang="en-AU" sz="1800" b="0" dirty="0" smtClean="0">
                <a:latin typeface="Courier" panose="02060409020205020404" pitchFamily="49" charset="0"/>
              </a:rPr>
              <a:t>  int </a:t>
            </a:r>
            <a:r>
              <a:rPr lang="en-AU" sz="1800" b="0" dirty="0">
                <a:latin typeface="Courier" panose="02060409020205020404" pitchFamily="49" charset="0"/>
              </a:rPr>
              <a:t>total = 0;</a:t>
            </a:r>
          </a:p>
          <a:p>
            <a:r>
              <a:rPr lang="en-AU" sz="1800" b="0" dirty="0" smtClean="0">
                <a:latin typeface="Courier" panose="02060409020205020404" pitchFamily="49" charset="0"/>
              </a:rPr>
              <a:t>  for </a:t>
            </a:r>
            <a:r>
              <a:rPr lang="en-AU" sz="1800" b="0" dirty="0">
                <a:latin typeface="Courier" panose="02060409020205020404" pitchFamily="49" charset="0"/>
              </a:rPr>
              <a:t>(int i = 0; i &lt; k; i</a:t>
            </a:r>
            <a:r>
              <a:rPr lang="en-AU" sz="1800" b="0" dirty="0" smtClean="0">
                <a:latin typeface="Courier" panose="02060409020205020404" pitchFamily="49" charset="0"/>
              </a:rPr>
              <a:t>++) {  // accumulate the counts</a:t>
            </a:r>
            <a:endParaRPr lang="en-AU" sz="1800" b="0" dirty="0">
              <a:latin typeface="Courier" panose="02060409020205020404" pitchFamily="49" charset="0"/>
            </a:endParaRPr>
          </a:p>
          <a:p>
            <a:r>
              <a:rPr lang="en-AU" sz="1800" b="0" dirty="0" smtClean="0">
                <a:latin typeface="Courier" panose="02060409020205020404" pitchFamily="49" charset="0"/>
              </a:rPr>
              <a:t>      </a:t>
            </a:r>
            <a:r>
              <a:rPr lang="en-AU" sz="1800" b="0" dirty="0">
                <a:latin typeface="Courier" panose="02060409020205020404" pitchFamily="49" charset="0"/>
              </a:rPr>
              <a:t>int oldCount = counts[i];</a:t>
            </a:r>
          </a:p>
          <a:p>
            <a:r>
              <a:rPr lang="en-AU" sz="1800" b="0" dirty="0" smtClean="0">
                <a:latin typeface="Courier" panose="02060409020205020404" pitchFamily="49" charset="0"/>
              </a:rPr>
              <a:t>      counts[i</a:t>
            </a:r>
            <a:r>
              <a:rPr lang="en-AU" sz="1800" b="0" dirty="0">
                <a:latin typeface="Courier" panose="02060409020205020404" pitchFamily="49" charset="0"/>
              </a:rPr>
              <a:t>] = total;</a:t>
            </a:r>
          </a:p>
          <a:p>
            <a:r>
              <a:rPr lang="en-AU" sz="1800" b="0" dirty="0" smtClean="0">
                <a:latin typeface="Courier" panose="02060409020205020404" pitchFamily="49" charset="0"/>
              </a:rPr>
              <a:t>      total </a:t>
            </a:r>
            <a:r>
              <a:rPr lang="en-AU" sz="1800" b="0" dirty="0">
                <a:latin typeface="Courier" panose="02060409020205020404" pitchFamily="49" charset="0"/>
              </a:rPr>
              <a:t>+= oldCount;</a:t>
            </a:r>
          </a:p>
          <a:p>
            <a:r>
              <a:rPr lang="en-AU" sz="1800" b="0" dirty="0" smtClean="0">
                <a:latin typeface="Courier" panose="02060409020205020404" pitchFamily="49" charset="0"/>
              </a:rPr>
              <a:t>  }</a:t>
            </a:r>
            <a:endParaRPr lang="en-AU" sz="1800" b="0" dirty="0">
              <a:latin typeface="Courier" panose="02060409020205020404" pitchFamily="49" charset="0"/>
            </a:endParaRPr>
          </a:p>
          <a:p>
            <a:r>
              <a:rPr lang="en-AU" sz="1800" b="0" dirty="0" smtClean="0">
                <a:latin typeface="Courier" panose="02060409020205020404" pitchFamily="49" charset="0"/>
              </a:rPr>
              <a:t>  int</a:t>
            </a:r>
            <a:r>
              <a:rPr lang="en-AU" sz="1800" b="0" dirty="0">
                <a:latin typeface="Courier" panose="02060409020205020404" pitchFamily="49" charset="0"/>
              </a:rPr>
              <a:t>[] </a:t>
            </a:r>
            <a:r>
              <a:rPr lang="en-AU" sz="1800" b="0" dirty="0" smtClean="0">
                <a:latin typeface="Courier" panose="02060409020205020404" pitchFamily="49" charset="0"/>
              </a:rPr>
              <a:t>res </a:t>
            </a:r>
            <a:r>
              <a:rPr lang="en-AU" sz="1800" b="0" dirty="0">
                <a:latin typeface="Courier" panose="02060409020205020404" pitchFamily="49" charset="0"/>
              </a:rPr>
              <a:t>= new int[a.length</a:t>
            </a:r>
            <a:r>
              <a:rPr lang="en-AU" sz="1800" b="0" dirty="0" smtClean="0">
                <a:latin typeface="Courier" panose="02060409020205020404" pitchFamily="49" charset="0"/>
              </a:rPr>
              <a:t>]; // an array for the result</a:t>
            </a:r>
            <a:endParaRPr lang="en-AU" sz="1800" b="0" dirty="0">
              <a:latin typeface="Courier" panose="02060409020205020404" pitchFamily="49" charset="0"/>
            </a:endParaRPr>
          </a:p>
          <a:p>
            <a:r>
              <a:rPr lang="en-AU" sz="1800" b="0" dirty="0" smtClean="0">
                <a:latin typeface="Courier" panose="02060409020205020404" pitchFamily="49" charset="0"/>
              </a:rPr>
              <a:t>  for </a:t>
            </a:r>
            <a:r>
              <a:rPr lang="en-AU" sz="1800" b="0" dirty="0">
                <a:latin typeface="Courier" panose="02060409020205020404" pitchFamily="49" charset="0"/>
              </a:rPr>
              <a:t>(int </a:t>
            </a:r>
            <a:r>
              <a:rPr lang="en-AU" sz="1800" b="0" dirty="0" smtClean="0">
                <a:latin typeface="Courier" panose="02060409020205020404" pitchFamily="49" charset="0"/>
              </a:rPr>
              <a:t>x : a) {</a:t>
            </a:r>
            <a:endParaRPr lang="en-AU" sz="1800" b="0" dirty="0">
              <a:latin typeface="Courier" panose="02060409020205020404" pitchFamily="49" charset="0"/>
            </a:endParaRPr>
          </a:p>
          <a:p>
            <a:r>
              <a:rPr lang="en-AU" sz="1800" b="0" dirty="0" smtClean="0">
                <a:latin typeface="Courier" panose="02060409020205020404" pitchFamily="49" charset="0"/>
              </a:rPr>
              <a:t>      res[counts[x]] </a:t>
            </a:r>
            <a:r>
              <a:rPr lang="en-AU" sz="1800" b="0" dirty="0">
                <a:latin typeface="Courier" panose="02060409020205020404" pitchFamily="49" charset="0"/>
              </a:rPr>
              <a:t>= </a:t>
            </a:r>
            <a:r>
              <a:rPr lang="en-AU" sz="1800" b="0" dirty="0" smtClean="0">
                <a:latin typeface="Courier" panose="02060409020205020404" pitchFamily="49" charset="0"/>
              </a:rPr>
              <a:t>x;        // store the elements</a:t>
            </a:r>
            <a:endParaRPr lang="en-AU" sz="1800" b="0" dirty="0">
              <a:latin typeface="Courier" panose="02060409020205020404" pitchFamily="49" charset="0"/>
            </a:endParaRPr>
          </a:p>
          <a:p>
            <a:r>
              <a:rPr lang="en-AU" sz="1800" b="0" dirty="0" smtClean="0">
                <a:latin typeface="Courier" panose="02060409020205020404" pitchFamily="49" charset="0"/>
              </a:rPr>
              <a:t>      counts[x] </a:t>
            </a:r>
            <a:r>
              <a:rPr lang="en-AU" sz="1800" b="0" dirty="0">
                <a:latin typeface="Courier" panose="02060409020205020404" pitchFamily="49" charset="0"/>
              </a:rPr>
              <a:t>+= 1;</a:t>
            </a:r>
          </a:p>
          <a:p>
            <a:r>
              <a:rPr lang="en-AU" sz="1800" b="0" dirty="0" smtClean="0">
                <a:latin typeface="Courier" panose="02060409020205020404" pitchFamily="49" charset="0"/>
              </a:rPr>
              <a:t>  }</a:t>
            </a:r>
            <a:endParaRPr lang="en-AU" sz="1800" b="0" dirty="0">
              <a:latin typeface="Courier" panose="02060409020205020404" pitchFamily="49" charset="0"/>
            </a:endParaRPr>
          </a:p>
          <a:p>
            <a:r>
              <a:rPr lang="en-AU" sz="1800" b="0" dirty="0" smtClean="0">
                <a:latin typeface="Courier" panose="02060409020205020404" pitchFamily="49" charset="0"/>
              </a:rPr>
              <a:t>  return res;</a:t>
            </a:r>
          </a:p>
          <a:p>
            <a:r>
              <a:rPr lang="en-US" sz="1800" b="0" dirty="0" smtClean="0">
                <a:latin typeface="Courier" panose="02060409020205020404" pitchFamily="49" charset="0"/>
              </a:rPr>
              <a:t>}</a:t>
            </a:r>
            <a:endParaRPr lang="en-AU" sz="1800" b="0" dirty="0">
              <a:latin typeface="Courier" panose="02060409020205020404" pitchFamily="49" charset="0"/>
            </a:endParaRPr>
          </a:p>
        </p:txBody>
      </p:sp>
    </p:spTree>
    <p:extLst>
      <p:ext uri="{BB962C8B-B14F-4D97-AF65-F5344CB8AC3E}">
        <p14:creationId xmlns:p14="http://schemas.microsoft.com/office/powerpoint/2010/main" val="308827672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of counting sort</a:t>
            </a:r>
            <a:endParaRPr lang="en-US" dirty="0"/>
          </a:p>
        </p:txBody>
      </p:sp>
      <p:sp>
        <p:nvSpPr>
          <p:cNvPr id="5" name="Content Placeholder 4"/>
          <p:cNvSpPr>
            <a:spLocks noGrp="1"/>
          </p:cNvSpPr>
          <p:nvPr>
            <p:ph idx="1"/>
          </p:nvPr>
        </p:nvSpPr>
        <p:spPr>
          <a:xfrm>
            <a:off x="457200" y="1600200"/>
            <a:ext cx="8554720" cy="4876800"/>
          </a:xfrm>
        </p:spPr>
        <p:txBody>
          <a:bodyPr>
            <a:normAutofit/>
          </a:bodyPr>
          <a:lstStyle/>
          <a:p>
            <a:r>
              <a:rPr lang="en-US" dirty="0" smtClean="0"/>
              <a:t>Counting sort has three for-loops </a:t>
            </a:r>
          </a:p>
          <a:p>
            <a:pPr lvl="1"/>
            <a:r>
              <a:rPr lang="en-US" dirty="0" smtClean="0"/>
              <a:t>The first loop </a:t>
            </a:r>
            <a:r>
              <a:rPr lang="en-US" dirty="0" smtClean="0"/>
              <a:t>does </a:t>
            </a:r>
            <a:r>
              <a:rPr lang="en-US" i="1" dirty="0" smtClean="0"/>
              <a:t>n</a:t>
            </a:r>
            <a:r>
              <a:rPr lang="en-US" dirty="0" smtClean="0"/>
              <a:t> </a:t>
            </a:r>
            <a:r>
              <a:rPr lang="en-US" dirty="0" smtClean="0"/>
              <a:t>iterations </a:t>
            </a:r>
          </a:p>
          <a:p>
            <a:pPr lvl="1"/>
            <a:r>
              <a:rPr lang="en-US" dirty="0" smtClean="0"/>
              <a:t>The second loop does </a:t>
            </a:r>
            <a:r>
              <a:rPr lang="en-US" i="1" dirty="0" smtClean="0"/>
              <a:t>k</a:t>
            </a:r>
            <a:r>
              <a:rPr lang="en-US" dirty="0" smtClean="0"/>
              <a:t> iterations, where </a:t>
            </a:r>
            <a:r>
              <a:rPr lang="en-US" i="1" dirty="0" smtClean="0"/>
              <a:t>k</a:t>
            </a:r>
            <a:r>
              <a:rPr lang="en-US" dirty="0" smtClean="0"/>
              <a:t> is the range of the data</a:t>
            </a:r>
          </a:p>
          <a:p>
            <a:pPr lvl="1"/>
            <a:r>
              <a:rPr lang="en-US" dirty="0" smtClean="0"/>
              <a:t>The third loop does </a:t>
            </a:r>
            <a:r>
              <a:rPr lang="en-US" i="1" dirty="0"/>
              <a:t>n</a:t>
            </a:r>
            <a:r>
              <a:rPr lang="en-US" dirty="0"/>
              <a:t> iterations </a:t>
            </a:r>
            <a:endParaRPr lang="en-US" dirty="0" smtClean="0"/>
          </a:p>
          <a:p>
            <a:r>
              <a:rPr lang="en-US" dirty="0" smtClean="0"/>
              <a:t>Overall, it is fast if the range of the data is </a:t>
            </a:r>
            <a:br>
              <a:rPr lang="en-US" dirty="0" smtClean="0"/>
            </a:br>
            <a:r>
              <a:rPr lang="en-US" dirty="0" smtClean="0"/>
              <a:t>less than (or similar to) </a:t>
            </a:r>
            <a:r>
              <a:rPr lang="en-US" i="1" dirty="0" smtClean="0"/>
              <a:t>n</a:t>
            </a:r>
            <a:r>
              <a:rPr lang="en-US" dirty="0" smtClean="0"/>
              <a:t> </a:t>
            </a:r>
          </a:p>
          <a:p>
            <a:pPr lvl="1"/>
            <a:r>
              <a:rPr lang="en-US" dirty="0" smtClean="0"/>
              <a:t>Also it is limited in the data types for which it works </a:t>
            </a:r>
          </a:p>
          <a:p>
            <a:r>
              <a:rPr lang="en-US" dirty="0" smtClean="0"/>
              <a:t>Counting sort is a “distribution sort”, related to bucket sort </a:t>
            </a:r>
          </a:p>
          <a:p>
            <a:pPr lvl="1"/>
            <a:r>
              <a:rPr lang="en-US" dirty="0" smtClean="0"/>
              <a:t>Elements are never compared with each other, </a:t>
            </a:r>
            <a:br>
              <a:rPr lang="en-US" dirty="0" smtClean="0"/>
            </a:br>
            <a:r>
              <a:rPr lang="en-US" dirty="0" smtClean="0"/>
              <a:t>we simply calculate “where each element should go”</a:t>
            </a:r>
          </a:p>
          <a:p>
            <a:pPr lvl="1"/>
            <a:r>
              <a:rPr lang="en-US" dirty="0">
                <a:hlinkClick r:id="rId2"/>
              </a:rPr>
              <a:t>https://</a:t>
            </a:r>
            <a:r>
              <a:rPr lang="en-US" dirty="0" smtClean="0">
                <a:hlinkClick r:id="rId2"/>
              </a:rPr>
              <a:t>en.wikipedia.org/wiki/Counting_sort</a:t>
            </a:r>
            <a:r>
              <a:rPr lang="en-US" dirty="0" smtClean="0"/>
              <a:t>  </a:t>
            </a:r>
          </a:p>
          <a:p>
            <a:pPr marL="0" indent="0">
              <a:buNone/>
            </a:pPr>
            <a:r>
              <a:rPr lang="en-US" dirty="0" smtClean="0"/>
              <a:t> </a:t>
            </a:r>
            <a:endParaRPr lang="en-US" dirty="0"/>
          </a:p>
        </p:txBody>
      </p:sp>
      <p:sp>
        <p:nvSpPr>
          <p:cNvPr id="6" name="Slide Number Placeholder 2"/>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58</a:t>
            </a:fld>
            <a:endParaRPr lang="en-AU" sz="1400" dirty="0"/>
          </a:p>
        </p:txBody>
      </p:sp>
    </p:spTree>
    <p:extLst>
      <p:ext uri="{BB962C8B-B14F-4D97-AF65-F5344CB8AC3E}">
        <p14:creationId xmlns:p14="http://schemas.microsoft.com/office/powerpoint/2010/main" val="245682283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Efficiency experiment</a:t>
            </a:r>
            <a:endParaRPr lang="en-US" dirty="0"/>
          </a:p>
        </p:txBody>
      </p:sp>
      <p:sp>
        <p:nvSpPr>
          <p:cNvPr id="5" name="Content Placeholder 4"/>
          <p:cNvSpPr>
            <a:spLocks noGrp="1"/>
          </p:cNvSpPr>
          <p:nvPr>
            <p:ph idx="1"/>
          </p:nvPr>
        </p:nvSpPr>
        <p:spPr>
          <a:xfrm>
            <a:off x="457200" y="1600200"/>
            <a:ext cx="7043057" cy="4876800"/>
          </a:xfrm>
        </p:spPr>
        <p:txBody>
          <a:bodyPr>
            <a:normAutofit lnSpcReduction="10000"/>
          </a:bodyPr>
          <a:lstStyle/>
          <a:p>
            <a:r>
              <a:rPr lang="en-US" dirty="0" smtClean="0"/>
              <a:t>Is there any difference between the performance of all these sorting algorithms?</a:t>
            </a:r>
          </a:p>
          <a:p>
            <a:pPr lvl="1"/>
            <a:r>
              <a:rPr lang="en-US" dirty="0" smtClean="0"/>
              <a:t>After all they all achieve the same result…</a:t>
            </a:r>
          </a:p>
          <a:p>
            <a:r>
              <a:rPr lang="en-US" dirty="0" smtClean="0"/>
              <a:t>Which one(s) are more efficient?</a:t>
            </a:r>
          </a:p>
          <a:p>
            <a:r>
              <a:rPr lang="en-US" dirty="0" smtClean="0"/>
              <a:t>Why?</a:t>
            </a:r>
          </a:p>
          <a:p>
            <a:endParaRPr lang="en-US" dirty="0"/>
          </a:p>
          <a:p>
            <a:r>
              <a:rPr lang="en-US" dirty="0" smtClean="0"/>
              <a:t>Experiment: use the provided </a:t>
            </a:r>
            <a:r>
              <a:rPr lang="en-US" dirty="0" smtClean="0">
                <a:latin typeface="Courier"/>
              </a:rPr>
              <a:t>Sorter </a:t>
            </a:r>
            <a:r>
              <a:rPr lang="en-US" dirty="0" smtClean="0"/>
              <a:t>class to estimate the execution time of each algorithm for sorting a large, disordered array</a:t>
            </a:r>
          </a:p>
          <a:p>
            <a:endParaRPr lang="en-US" dirty="0"/>
          </a:p>
          <a:p>
            <a:r>
              <a:rPr lang="en-US" dirty="0" smtClean="0"/>
              <a:t>Graph your results </a:t>
            </a:r>
          </a:p>
          <a:p>
            <a:pPr marL="0" indent="0">
              <a:buNone/>
            </a:pPr>
            <a:r>
              <a:rPr lang="en-US" dirty="0" smtClean="0"/>
              <a:t> </a:t>
            </a:r>
            <a:endParaRPr lang="en-US" dirty="0"/>
          </a:p>
        </p:txBody>
      </p:sp>
      <p:sp>
        <p:nvSpPr>
          <p:cNvPr id="6" name="Slide Number Placeholder 2"/>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59</a:t>
            </a:fld>
            <a:endParaRPr lang="en-AU" sz="1400" dirty="0"/>
          </a:p>
        </p:txBody>
      </p:sp>
    </p:spTree>
    <p:extLst>
      <p:ext uri="{BB962C8B-B14F-4D97-AF65-F5344CB8AC3E}">
        <p14:creationId xmlns:p14="http://schemas.microsoft.com/office/powerpoint/2010/main" val="29997920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A744728-697E-444E-9FEB-12674466C4C5}" type="slidenum">
              <a:rPr lang="en-AU" sz="1400"/>
              <a:pPr/>
              <a:t>6</a:t>
            </a:fld>
            <a:endParaRPr lang="en-AU" sz="1400" dirty="0"/>
          </a:p>
        </p:txBody>
      </p:sp>
      <p:sp>
        <p:nvSpPr>
          <p:cNvPr id="18435" name="Rectangle 2"/>
          <p:cNvSpPr>
            <a:spLocks noGrp="1" noChangeArrowheads="1"/>
          </p:cNvSpPr>
          <p:nvPr>
            <p:ph type="title"/>
          </p:nvPr>
        </p:nvSpPr>
        <p:spPr/>
        <p:txBody>
          <a:bodyPr/>
          <a:lstStyle/>
          <a:p>
            <a:r>
              <a:rPr lang="en-US" dirty="0">
                <a:latin typeface="Times New Roman" charset="0"/>
                <a:ea typeface="ＭＳ Ｐゴシック" charset="0"/>
                <a:cs typeface="ＭＳ Ｐゴシック" charset="0"/>
              </a:rPr>
              <a:t>Searching</a:t>
            </a:r>
            <a:endParaRPr lang="en-AU" dirty="0">
              <a:latin typeface="Times New Roman" charset="0"/>
              <a:ea typeface="ＭＳ Ｐゴシック" charset="0"/>
              <a:cs typeface="ＭＳ Ｐゴシック" charset="0"/>
            </a:endParaRPr>
          </a:p>
        </p:txBody>
      </p:sp>
      <p:sp>
        <p:nvSpPr>
          <p:cNvPr id="18436" name="Rectangle 3"/>
          <p:cNvSpPr>
            <a:spLocks noGrp="1" noChangeArrowheads="1"/>
          </p:cNvSpPr>
          <p:nvPr>
            <p:ph type="body" idx="1"/>
          </p:nvPr>
        </p:nvSpPr>
        <p:spPr>
          <a:xfrm>
            <a:off x="457200" y="1600200"/>
            <a:ext cx="7445829" cy="4876800"/>
          </a:xfrm>
        </p:spPr>
        <p:txBody>
          <a:bodyPr/>
          <a:lstStyle/>
          <a:p>
            <a:r>
              <a:rPr lang="en-US" i="1" dirty="0">
                <a:latin typeface="Times New Roman" charset="0"/>
                <a:ea typeface="ＭＳ Ｐゴシック" charset="0"/>
                <a:cs typeface="ＭＳ Ｐゴシック" charset="0"/>
              </a:rPr>
              <a:t>Searching</a:t>
            </a:r>
            <a:r>
              <a:rPr lang="en-US" dirty="0">
                <a:latin typeface="Times New Roman" charset="0"/>
                <a:ea typeface="ＭＳ Ｐゴシック" charset="0"/>
                <a:cs typeface="ＭＳ Ｐゴシック" charset="0"/>
              </a:rPr>
              <a:t> refers to the process of finding data items that match certain </a:t>
            </a:r>
            <a:r>
              <a:rPr lang="en-US" dirty="0" smtClean="0">
                <a:latin typeface="Times New Roman" charset="0"/>
                <a:ea typeface="ＭＳ Ｐゴシック" charset="0"/>
                <a:cs typeface="ＭＳ Ｐゴシック" charset="0"/>
              </a:rPr>
              <a:t>criteria</a:t>
            </a:r>
          </a:p>
          <a:p>
            <a:r>
              <a:rPr lang="en-US" dirty="0">
                <a:latin typeface="Times New Roman" charset="0"/>
                <a:ea typeface="ＭＳ Ｐゴシック" charset="0"/>
                <a:cs typeface="ＭＳ Ｐゴシック" charset="0"/>
              </a:rPr>
              <a:t>W</a:t>
            </a:r>
            <a:r>
              <a:rPr lang="en-US" dirty="0" smtClean="0">
                <a:latin typeface="Times New Roman" charset="0"/>
                <a:ea typeface="ＭＳ Ｐゴシック" charset="0"/>
                <a:cs typeface="ＭＳ Ｐゴシック" charset="0"/>
              </a:rPr>
              <a:t>e </a:t>
            </a:r>
            <a:r>
              <a:rPr lang="en-US" dirty="0">
                <a:latin typeface="Times New Roman" charset="0"/>
                <a:ea typeface="ＭＳ Ｐゴシック" charset="0"/>
                <a:cs typeface="ＭＳ Ｐゴシック" charset="0"/>
              </a:rPr>
              <a:t>may </a:t>
            </a:r>
            <a:r>
              <a:rPr lang="en-US" dirty="0" smtClean="0">
                <a:latin typeface="Times New Roman" charset="0"/>
                <a:ea typeface="ＭＳ Ｐゴシック" charset="0"/>
                <a:cs typeface="ＭＳ Ｐゴシック" charset="0"/>
              </a:rPr>
              <a:t>just want </a:t>
            </a:r>
            <a:r>
              <a:rPr lang="en-US" dirty="0">
                <a:latin typeface="Times New Roman" charset="0"/>
                <a:ea typeface="ＭＳ Ｐゴシック" charset="0"/>
                <a:cs typeface="ＭＳ Ｐゴシック" charset="0"/>
              </a:rPr>
              <a:t>a yes/no answer to a </a:t>
            </a:r>
            <a:r>
              <a:rPr lang="en-US" dirty="0" smtClean="0">
                <a:latin typeface="Times New Roman" charset="0"/>
                <a:ea typeface="ＭＳ Ｐゴシック" charset="0"/>
                <a:cs typeface="ＭＳ Ｐゴシック" charset="0"/>
              </a:rPr>
              <a:t>question, </a:t>
            </a:r>
            <a:br>
              <a:rPr lang="en-US" dirty="0" smtClean="0">
                <a:latin typeface="Times New Roman" charset="0"/>
                <a:ea typeface="ＭＳ Ｐゴシック" charset="0"/>
                <a:cs typeface="ＭＳ Ｐゴシック" charset="0"/>
              </a:rPr>
            </a:br>
            <a:r>
              <a:rPr lang="en-US" dirty="0" smtClean="0">
                <a:latin typeface="Times New Roman" charset="0"/>
                <a:ea typeface="ＭＳ Ｐゴシック" charset="0"/>
                <a:cs typeface="ＭＳ Ｐゴシック" charset="0"/>
              </a:rPr>
              <a:t>or we may want additional </a:t>
            </a:r>
            <a:r>
              <a:rPr lang="en-US" dirty="0">
                <a:latin typeface="Times New Roman" charset="0"/>
                <a:ea typeface="ＭＳ Ｐゴシック" charset="0"/>
                <a:cs typeface="ＭＳ Ｐゴシック" charset="0"/>
              </a:rPr>
              <a:t>details as well</a:t>
            </a:r>
          </a:p>
          <a:p>
            <a:pPr lvl="1"/>
            <a:r>
              <a:rPr lang="en-US" dirty="0">
                <a:latin typeface="Times New Roman" charset="0"/>
                <a:ea typeface="ＭＳ Ｐゴシック" charset="0"/>
              </a:rPr>
              <a:t>Find out </a:t>
            </a:r>
            <a:r>
              <a:rPr lang="en-US" i="1" dirty="0">
                <a:latin typeface="Times New Roman" charset="0"/>
                <a:ea typeface="ＭＳ Ｐゴシック" charset="0"/>
              </a:rPr>
              <a:t>whether</a:t>
            </a:r>
            <a:r>
              <a:rPr lang="en-US" dirty="0">
                <a:latin typeface="Times New Roman" charset="0"/>
                <a:ea typeface="ＭＳ Ｐゴシック" charset="0"/>
              </a:rPr>
              <a:t> any students got a mark of 49</a:t>
            </a:r>
          </a:p>
          <a:p>
            <a:pPr lvl="1"/>
            <a:r>
              <a:rPr lang="en-US" dirty="0">
                <a:latin typeface="Times New Roman" charset="0"/>
                <a:ea typeface="ＭＳ Ｐゴシック" charset="0"/>
              </a:rPr>
              <a:t>Find out </a:t>
            </a:r>
            <a:r>
              <a:rPr lang="en-US" i="1" dirty="0">
                <a:latin typeface="Times New Roman" charset="0"/>
                <a:ea typeface="ＭＳ Ｐゴシック" charset="0"/>
              </a:rPr>
              <a:t>which</a:t>
            </a:r>
            <a:r>
              <a:rPr lang="en-US" dirty="0">
                <a:latin typeface="Times New Roman" charset="0"/>
                <a:ea typeface="ＭＳ Ｐゴシック" charset="0"/>
              </a:rPr>
              <a:t> students got a mark of 49</a:t>
            </a:r>
          </a:p>
          <a:p>
            <a:pPr lvl="1"/>
            <a:endParaRPr lang="en-US" dirty="0">
              <a:latin typeface="Times New Roman" charset="0"/>
              <a:ea typeface="ＭＳ Ｐゴシック" charset="0"/>
            </a:endParaRPr>
          </a:p>
          <a:p>
            <a:r>
              <a:rPr lang="en-US" dirty="0">
                <a:latin typeface="Times New Roman" charset="0"/>
                <a:ea typeface="ＭＳ Ｐゴシック" charset="0"/>
                <a:cs typeface="ＭＳ Ｐゴシック" charset="0"/>
              </a:rPr>
              <a:t>The simplest searching technique is called </a:t>
            </a:r>
            <a:r>
              <a:rPr lang="en-US" i="1" dirty="0">
                <a:latin typeface="Times New Roman" charset="0"/>
                <a:ea typeface="ＭＳ Ｐゴシック" charset="0"/>
                <a:cs typeface="ＭＳ Ｐゴシック" charset="0"/>
              </a:rPr>
              <a:t>linear search</a:t>
            </a:r>
            <a:r>
              <a:rPr lang="en-US" dirty="0">
                <a:latin typeface="Times New Roman" charset="0"/>
                <a:ea typeface="ＭＳ Ｐゴシック" charset="0"/>
                <a:cs typeface="ＭＳ Ｐゴシック" charset="0"/>
              </a:rPr>
              <a:t>, which </a:t>
            </a:r>
            <a:r>
              <a:rPr lang="en-US" dirty="0" smtClean="0">
                <a:latin typeface="Times New Roman" charset="0"/>
                <a:ea typeface="ＭＳ Ｐゴシック" charset="0"/>
                <a:cs typeface="ＭＳ Ｐゴシック" charset="0"/>
              </a:rPr>
              <a:t>involves </a:t>
            </a:r>
            <a:r>
              <a:rPr lang="en-US" dirty="0">
                <a:latin typeface="Times New Roman" charset="0"/>
                <a:ea typeface="ＭＳ Ｐゴシック" charset="0"/>
                <a:cs typeface="ＭＳ Ｐゴシック" charset="0"/>
              </a:rPr>
              <a:t>looking through each element in turn until we find one that matches the criteria</a:t>
            </a:r>
            <a:endParaRPr lang="en-AU" dirty="0">
              <a:latin typeface="Times New Roman" charset="0"/>
              <a:ea typeface="ＭＳ Ｐゴシック" charset="0"/>
              <a:cs typeface="ＭＳ Ｐゴシック" charset="0"/>
            </a:endParaRPr>
          </a:p>
        </p:txBody>
      </p:sp>
    </p:spTree>
    <p:extLst>
      <p:ext uri="{BB962C8B-B14F-4D97-AF65-F5344CB8AC3E}">
        <p14:creationId xmlns:p14="http://schemas.microsoft.com/office/powerpoint/2010/main" val="429204269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Comparison</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42580959"/>
              </p:ext>
            </p:extLst>
          </p:nvPr>
        </p:nvGraphicFramePr>
        <p:xfrm>
          <a:off x="664029" y="2035630"/>
          <a:ext cx="7866312" cy="4062960"/>
        </p:xfrm>
        <a:graphic>
          <a:graphicData uri="http://schemas.openxmlformats.org/drawingml/2006/table">
            <a:tbl>
              <a:tblPr firstRow="1" bandRow="1">
                <a:tableStyleId>{5C22544A-7EE6-4342-B048-85BDC9FD1C3A}</a:tableStyleId>
              </a:tblPr>
              <a:tblGrid>
                <a:gridCol w="1674312"/>
                <a:gridCol w="1548000"/>
                <a:gridCol w="1548000"/>
                <a:gridCol w="1548000"/>
                <a:gridCol w="1548000"/>
              </a:tblGrid>
              <a:tr h="540000">
                <a:tc>
                  <a:txBody>
                    <a:bodyPr/>
                    <a:lstStyle/>
                    <a:p>
                      <a:pPr algn="r"/>
                      <a:r>
                        <a:rPr lang="en-US" sz="2400" dirty="0" smtClean="0"/>
                        <a:t>Algorithm</a:t>
                      </a:r>
                      <a:endParaRPr lang="en-US" sz="2400" dirty="0"/>
                    </a:p>
                  </a:txBody>
                  <a:tcPr anchor="ctr"/>
                </a:tc>
                <a:tc gridSpan="4">
                  <a:txBody>
                    <a:bodyPr/>
                    <a:lstStyle/>
                    <a:p>
                      <a:pPr algn="ctr"/>
                      <a:r>
                        <a:rPr lang="en-US" sz="2400" dirty="0" smtClean="0"/>
                        <a:t>Time to sort (ms)</a:t>
                      </a:r>
                      <a:endParaRPr lang="en-US" sz="2400" dirty="0"/>
                    </a:p>
                  </a:txBody>
                  <a:tcPr anchor="ctr"/>
                </a:tc>
                <a:tc hMerge="1">
                  <a:txBody>
                    <a:bodyPr/>
                    <a:lstStyle/>
                    <a:p>
                      <a:endParaRPr lang="en-AU"/>
                    </a:p>
                  </a:txBody>
                  <a:tcPr/>
                </a:tc>
                <a:tc hMerge="1">
                  <a:txBody>
                    <a:bodyPr/>
                    <a:lstStyle/>
                    <a:p>
                      <a:endParaRPr lang="en-US" sz="2400" dirty="0"/>
                    </a:p>
                  </a:txBody>
                  <a:tcPr anchor="ctr"/>
                </a:tc>
                <a:tc hMerge="1">
                  <a:txBody>
                    <a:bodyPr/>
                    <a:lstStyle/>
                    <a:p>
                      <a:endParaRPr lang="en-US" sz="2400" dirty="0"/>
                    </a:p>
                  </a:txBody>
                  <a:tcPr anchor="ctr"/>
                </a:tc>
              </a:tr>
              <a:tr h="540000">
                <a:tc>
                  <a:txBody>
                    <a:bodyPr/>
                    <a:lstStyle/>
                    <a:p>
                      <a:pPr algn="r"/>
                      <a:endParaRPr lang="en-US" sz="2400" b="1" dirty="0">
                        <a:solidFill>
                          <a:schemeClr val="bg1"/>
                        </a:solidFill>
                      </a:endParaRPr>
                    </a:p>
                  </a:txBody>
                  <a:tcPr anchor="ctr">
                    <a:solidFill>
                      <a:schemeClr val="accent1"/>
                    </a:solidFill>
                  </a:tcPr>
                </a:tc>
                <a:tc>
                  <a:txBody>
                    <a:bodyPr/>
                    <a:lstStyle/>
                    <a:p>
                      <a:pPr algn="ctr"/>
                      <a:r>
                        <a:rPr lang="en-US" sz="2400" b="1" baseline="0" dirty="0" smtClean="0">
                          <a:solidFill>
                            <a:schemeClr val="bg1"/>
                          </a:solidFill>
                        </a:rPr>
                        <a:t>1,000 items</a:t>
                      </a:r>
                      <a:endParaRPr lang="en-US" sz="2400" b="1" dirty="0">
                        <a:solidFill>
                          <a:schemeClr val="bg1"/>
                        </a:solidFill>
                      </a:endParaRPr>
                    </a:p>
                  </a:txBody>
                  <a:tcPr anchor="ctr">
                    <a:solidFill>
                      <a:schemeClr val="accent1"/>
                    </a:solidFill>
                  </a:tcPr>
                </a:tc>
                <a:tc>
                  <a:txBody>
                    <a:bodyPr/>
                    <a:lstStyle/>
                    <a:p>
                      <a:pPr algn="ctr"/>
                      <a:r>
                        <a:rPr lang="en-US" sz="2400" b="1" dirty="0" smtClean="0">
                          <a:solidFill>
                            <a:schemeClr val="bg1"/>
                          </a:solidFill>
                        </a:rPr>
                        <a:t>10,000 items</a:t>
                      </a:r>
                      <a:endParaRPr lang="en-US" sz="2400" b="1" dirty="0">
                        <a:solidFill>
                          <a:schemeClr val="bg1"/>
                        </a:solidFill>
                      </a:endParaRPr>
                    </a:p>
                  </a:txBody>
                  <a:tcPr anchor="ctr">
                    <a:solidFill>
                      <a:schemeClr val="accent1"/>
                    </a:solidFill>
                  </a:tcPr>
                </a:tc>
                <a:tc>
                  <a:txBody>
                    <a:bodyPr/>
                    <a:lstStyle/>
                    <a:p>
                      <a:pPr algn="ctr"/>
                      <a:r>
                        <a:rPr lang="en-US" sz="2400" b="1" dirty="0" smtClean="0">
                          <a:solidFill>
                            <a:schemeClr val="bg1"/>
                          </a:solidFill>
                        </a:rPr>
                        <a:t>100,000 items</a:t>
                      </a:r>
                      <a:endParaRPr lang="en-US" sz="2400" b="1" dirty="0">
                        <a:solidFill>
                          <a:schemeClr val="bg1"/>
                        </a:solidFill>
                      </a:endParaRPr>
                    </a:p>
                  </a:txBody>
                  <a:tcPr anchor="ctr">
                    <a:solidFill>
                      <a:schemeClr val="accent1"/>
                    </a:solidFill>
                  </a:tcPr>
                </a:tc>
                <a:tc>
                  <a:txBody>
                    <a:bodyPr/>
                    <a:lstStyle/>
                    <a:p>
                      <a:pPr algn="ctr"/>
                      <a:r>
                        <a:rPr lang="en-US" sz="2400" b="1" dirty="0" smtClean="0">
                          <a:solidFill>
                            <a:schemeClr val="bg1"/>
                          </a:solidFill>
                        </a:rPr>
                        <a:t>1,000,000 items</a:t>
                      </a:r>
                      <a:endParaRPr lang="en-US" sz="2400" b="1" dirty="0">
                        <a:solidFill>
                          <a:schemeClr val="bg1"/>
                        </a:solidFill>
                      </a:endParaRPr>
                    </a:p>
                  </a:txBody>
                  <a:tcPr anchor="ctr">
                    <a:solidFill>
                      <a:schemeClr val="accent1"/>
                    </a:solidFill>
                  </a:tcPr>
                </a:tc>
              </a:tr>
              <a:tr h="540000">
                <a:tc>
                  <a:txBody>
                    <a:bodyPr/>
                    <a:lstStyle/>
                    <a:p>
                      <a:pPr algn="r"/>
                      <a:r>
                        <a:rPr lang="en-US" sz="2400" dirty="0" smtClean="0"/>
                        <a:t>Bubble</a:t>
                      </a:r>
                      <a:endParaRPr lang="en-US" sz="2400" dirty="0"/>
                    </a:p>
                  </a:txBody>
                  <a:tcPr anchor="ctr"/>
                </a:tc>
                <a:tc>
                  <a:txBody>
                    <a:bodyPr/>
                    <a:lstStyle/>
                    <a:p>
                      <a:pPr algn="ctr"/>
                      <a:r>
                        <a:rPr lang="en-US" sz="2400" dirty="0" smtClean="0"/>
                        <a:t>2</a:t>
                      </a:r>
                      <a:endParaRPr lang="en-US" sz="2400" dirty="0"/>
                    </a:p>
                  </a:txBody>
                  <a:tcPr anchor="ctr"/>
                </a:tc>
                <a:tc>
                  <a:txBody>
                    <a:bodyPr/>
                    <a:lstStyle/>
                    <a:p>
                      <a:pPr algn="ctr"/>
                      <a:r>
                        <a:rPr lang="en-US" sz="2400" dirty="0" smtClean="0"/>
                        <a:t>200</a:t>
                      </a:r>
                      <a:endParaRPr lang="en-US" sz="2400" dirty="0"/>
                    </a:p>
                  </a:txBody>
                  <a:tcPr anchor="ctr"/>
                </a:tc>
                <a:tc>
                  <a:txBody>
                    <a:bodyPr/>
                    <a:lstStyle/>
                    <a:p>
                      <a:pPr algn="ctr"/>
                      <a:r>
                        <a:rPr lang="en-US" sz="2400" dirty="0" smtClean="0"/>
                        <a:t>20,000</a:t>
                      </a:r>
                      <a:endParaRPr lang="en-US" sz="2400" dirty="0"/>
                    </a:p>
                  </a:txBody>
                  <a:tcPr anchor="ctr"/>
                </a:tc>
                <a:tc>
                  <a:txBody>
                    <a:bodyPr/>
                    <a:lstStyle/>
                    <a:p>
                      <a:pPr algn="ctr"/>
                      <a:r>
                        <a:rPr lang="en-US" sz="2400" dirty="0" smtClean="0"/>
                        <a:t>2,052,560</a:t>
                      </a:r>
                      <a:endParaRPr lang="en-US" sz="2400" dirty="0"/>
                    </a:p>
                  </a:txBody>
                  <a:tcPr anchor="ctr"/>
                </a:tc>
              </a:tr>
              <a:tr h="540000">
                <a:tc>
                  <a:txBody>
                    <a:bodyPr/>
                    <a:lstStyle/>
                    <a:p>
                      <a:pPr algn="r"/>
                      <a:r>
                        <a:rPr lang="en-US" sz="2400" dirty="0" smtClean="0"/>
                        <a:t>Selection</a:t>
                      </a:r>
                      <a:endParaRPr lang="en-US" sz="2400" dirty="0"/>
                    </a:p>
                  </a:txBody>
                  <a:tcPr anchor="ctr"/>
                </a:tc>
                <a:tc>
                  <a:txBody>
                    <a:bodyPr/>
                    <a:lstStyle/>
                    <a:p>
                      <a:pPr algn="ctr"/>
                      <a:r>
                        <a:rPr lang="en-US" sz="2400" dirty="0" smtClean="0"/>
                        <a:t>1</a:t>
                      </a:r>
                      <a:endParaRPr lang="en-US" sz="2400" dirty="0"/>
                    </a:p>
                  </a:txBody>
                  <a:tcPr anchor="ctr"/>
                </a:tc>
                <a:tc>
                  <a:txBody>
                    <a:bodyPr/>
                    <a:lstStyle/>
                    <a:p>
                      <a:pPr algn="ctr"/>
                      <a:r>
                        <a:rPr lang="en-US" sz="2400" dirty="0" smtClean="0"/>
                        <a:t>51</a:t>
                      </a:r>
                      <a:endParaRPr lang="en-US" sz="2400" dirty="0"/>
                    </a:p>
                  </a:txBody>
                  <a:tcPr anchor="ctr"/>
                </a:tc>
                <a:tc>
                  <a:txBody>
                    <a:bodyPr/>
                    <a:lstStyle/>
                    <a:p>
                      <a:pPr algn="ctr"/>
                      <a:r>
                        <a:rPr lang="en-US" sz="2400" dirty="0" smtClean="0"/>
                        <a:t>5,925</a:t>
                      </a:r>
                      <a:endParaRPr lang="en-US" sz="2400" dirty="0"/>
                    </a:p>
                  </a:txBody>
                  <a:tcPr anchor="ctr"/>
                </a:tc>
                <a:tc>
                  <a:txBody>
                    <a:bodyPr/>
                    <a:lstStyle/>
                    <a:p>
                      <a:pPr algn="ctr"/>
                      <a:r>
                        <a:rPr lang="en-US" sz="2400" dirty="0" smtClean="0"/>
                        <a:t>605,594</a:t>
                      </a:r>
                      <a:endParaRPr lang="en-US" sz="2400" dirty="0"/>
                    </a:p>
                  </a:txBody>
                  <a:tcPr anchor="ctr"/>
                </a:tc>
              </a:tr>
              <a:tr h="540000">
                <a:tc>
                  <a:txBody>
                    <a:bodyPr/>
                    <a:lstStyle/>
                    <a:p>
                      <a:pPr algn="r"/>
                      <a:r>
                        <a:rPr lang="en-US" sz="2400" dirty="0" smtClean="0"/>
                        <a:t>Insertion</a:t>
                      </a:r>
                      <a:endParaRPr lang="en-US" sz="2400" dirty="0"/>
                    </a:p>
                  </a:txBody>
                  <a:tcPr anchor="ctr"/>
                </a:tc>
                <a:tc>
                  <a:txBody>
                    <a:bodyPr/>
                    <a:lstStyle/>
                    <a:p>
                      <a:pPr algn="ctr"/>
                      <a:r>
                        <a:rPr lang="en-US" sz="2400" dirty="0" smtClean="0"/>
                        <a:t>1</a:t>
                      </a:r>
                      <a:endParaRPr lang="en-US" sz="2400" dirty="0"/>
                    </a:p>
                  </a:txBody>
                  <a:tcPr anchor="ctr"/>
                </a:tc>
                <a:tc>
                  <a:txBody>
                    <a:bodyPr/>
                    <a:lstStyle/>
                    <a:p>
                      <a:pPr algn="ctr"/>
                      <a:r>
                        <a:rPr lang="en-US" sz="2400" dirty="0" smtClean="0"/>
                        <a:t>23</a:t>
                      </a:r>
                      <a:endParaRPr lang="en-US" sz="2400" dirty="0"/>
                    </a:p>
                  </a:txBody>
                  <a:tcPr anchor="ctr"/>
                </a:tc>
                <a:tc>
                  <a:txBody>
                    <a:bodyPr/>
                    <a:lstStyle/>
                    <a:p>
                      <a:pPr algn="ctr"/>
                      <a:r>
                        <a:rPr lang="en-US" sz="2400" dirty="0" smtClean="0"/>
                        <a:t>2,575</a:t>
                      </a:r>
                      <a:endParaRPr lang="en-US" sz="2400" dirty="0"/>
                    </a:p>
                  </a:txBody>
                  <a:tcPr anchor="ctr"/>
                </a:tc>
                <a:tc>
                  <a:txBody>
                    <a:bodyPr/>
                    <a:lstStyle/>
                    <a:p>
                      <a:pPr algn="ctr"/>
                      <a:r>
                        <a:rPr lang="en-US" sz="2400" dirty="0" smtClean="0"/>
                        <a:t>281,493</a:t>
                      </a:r>
                      <a:endParaRPr lang="en-US" sz="2400" dirty="0"/>
                    </a:p>
                  </a:txBody>
                  <a:tcPr anchor="ctr"/>
                </a:tc>
              </a:tr>
              <a:tr h="540000">
                <a:tc>
                  <a:txBody>
                    <a:bodyPr/>
                    <a:lstStyle/>
                    <a:p>
                      <a:pPr algn="r"/>
                      <a:r>
                        <a:rPr lang="en-US" sz="2400" dirty="0" smtClean="0"/>
                        <a:t>Quick</a:t>
                      </a:r>
                      <a:endParaRPr lang="en-US" sz="2400" dirty="0"/>
                    </a:p>
                  </a:txBody>
                  <a:tcPr anchor="ctr"/>
                </a:tc>
                <a:tc>
                  <a:txBody>
                    <a:bodyPr/>
                    <a:lstStyle/>
                    <a:p>
                      <a:pPr algn="ctr"/>
                      <a:r>
                        <a:rPr lang="en-US" sz="2400" dirty="0" smtClean="0"/>
                        <a:t>0</a:t>
                      </a:r>
                      <a:endParaRPr lang="en-US" sz="2400" dirty="0"/>
                    </a:p>
                  </a:txBody>
                  <a:tcPr anchor="ctr"/>
                </a:tc>
                <a:tc>
                  <a:txBody>
                    <a:bodyPr/>
                    <a:lstStyle/>
                    <a:p>
                      <a:pPr algn="ctr"/>
                      <a:r>
                        <a:rPr lang="en-US" sz="2400" dirty="0" smtClean="0"/>
                        <a:t>1</a:t>
                      </a:r>
                    </a:p>
                  </a:txBody>
                  <a:tcPr anchor="ctr"/>
                </a:tc>
                <a:tc>
                  <a:txBody>
                    <a:bodyPr/>
                    <a:lstStyle/>
                    <a:p>
                      <a:pPr algn="ctr"/>
                      <a:r>
                        <a:rPr lang="en-US" sz="2400" dirty="0" smtClean="0"/>
                        <a:t>11</a:t>
                      </a:r>
                    </a:p>
                  </a:txBody>
                  <a:tcPr anchor="ctr"/>
                </a:tc>
                <a:tc>
                  <a:txBody>
                    <a:bodyPr/>
                    <a:lstStyle/>
                    <a:p>
                      <a:pPr algn="ctr"/>
                      <a:r>
                        <a:rPr lang="en-US" sz="2400" dirty="0" smtClean="0"/>
                        <a:t>122</a:t>
                      </a:r>
                    </a:p>
                  </a:txBody>
                  <a:tcPr anchor="ctr"/>
                </a:tc>
              </a:tr>
              <a:tr h="540000">
                <a:tc>
                  <a:txBody>
                    <a:bodyPr/>
                    <a:lstStyle/>
                    <a:p>
                      <a:pPr algn="r"/>
                      <a:r>
                        <a:rPr lang="en-US" sz="2400" dirty="0" smtClean="0"/>
                        <a:t>Merge</a:t>
                      </a:r>
                      <a:endParaRPr lang="en-US" sz="2400" dirty="0"/>
                    </a:p>
                  </a:txBody>
                  <a:tcPr anchor="ctr"/>
                </a:tc>
                <a:tc>
                  <a:txBody>
                    <a:bodyPr/>
                    <a:lstStyle/>
                    <a:p>
                      <a:pPr algn="ctr"/>
                      <a:r>
                        <a:rPr lang="en-US" sz="2400" dirty="0" smtClean="0"/>
                        <a:t>0</a:t>
                      </a:r>
                      <a:endParaRPr lang="en-US" sz="2400" dirty="0"/>
                    </a:p>
                  </a:txBody>
                  <a:tcPr anchor="ctr"/>
                </a:tc>
                <a:tc>
                  <a:txBody>
                    <a:bodyPr/>
                    <a:lstStyle/>
                    <a:p>
                      <a:pPr algn="ctr"/>
                      <a:r>
                        <a:rPr lang="en-US" sz="2400" dirty="0" smtClean="0"/>
                        <a:t>1</a:t>
                      </a:r>
                    </a:p>
                  </a:txBody>
                  <a:tcPr anchor="ctr"/>
                </a:tc>
                <a:tc>
                  <a:txBody>
                    <a:bodyPr/>
                    <a:lstStyle/>
                    <a:p>
                      <a:pPr algn="ctr"/>
                      <a:r>
                        <a:rPr lang="en-US" sz="2400" dirty="0" smtClean="0"/>
                        <a:t>19</a:t>
                      </a:r>
                    </a:p>
                  </a:txBody>
                  <a:tcPr anchor="ctr"/>
                </a:tc>
                <a:tc>
                  <a:txBody>
                    <a:bodyPr/>
                    <a:lstStyle/>
                    <a:p>
                      <a:pPr algn="ctr"/>
                      <a:r>
                        <a:rPr lang="en-US" sz="2400" dirty="0" smtClean="0"/>
                        <a:t>214</a:t>
                      </a:r>
                    </a:p>
                  </a:txBody>
                  <a:tcPr anchor="ctr"/>
                </a:tc>
              </a:tr>
            </a:tbl>
          </a:graphicData>
        </a:graphic>
      </p:graphicFrame>
      <p:sp>
        <p:nvSpPr>
          <p:cNvPr id="6" name="Slide Number Placeholder 2"/>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60</a:t>
            </a:fld>
            <a:endParaRPr lang="en-AU" sz="1400" dirty="0"/>
          </a:p>
        </p:txBody>
      </p:sp>
    </p:spTree>
    <p:extLst>
      <p:ext uri="{BB962C8B-B14F-4D97-AF65-F5344CB8AC3E}">
        <p14:creationId xmlns:p14="http://schemas.microsoft.com/office/powerpoint/2010/main" val="157181586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a:t>
            </a:r>
            <a:endParaRPr lang="en-US" dirty="0"/>
          </a:p>
        </p:txBody>
      </p:sp>
      <p:sp>
        <p:nvSpPr>
          <p:cNvPr id="3" name="Content Placeholder 2"/>
          <p:cNvSpPr>
            <a:spLocks noGrp="1"/>
          </p:cNvSpPr>
          <p:nvPr>
            <p:ph idx="1"/>
          </p:nvPr>
        </p:nvSpPr>
        <p:spPr>
          <a:xfrm>
            <a:off x="457199" y="1600200"/>
            <a:ext cx="8425543" cy="4876800"/>
          </a:xfrm>
        </p:spPr>
        <p:txBody>
          <a:bodyPr>
            <a:normAutofit/>
          </a:bodyPr>
          <a:lstStyle/>
          <a:p>
            <a:r>
              <a:rPr lang="en-US" dirty="0" smtClean="0"/>
              <a:t>Why are quicksort and mergesort so much faster?</a:t>
            </a:r>
          </a:p>
          <a:p>
            <a:r>
              <a:rPr lang="en-US" dirty="0" smtClean="0"/>
              <a:t>The first three algorithms all reduce the number of items to be sorted by one in each pass </a:t>
            </a:r>
          </a:p>
          <a:p>
            <a:pPr lvl="1"/>
            <a:r>
              <a:rPr lang="en-US" dirty="0" smtClean="0"/>
              <a:t>And each pass takes linear time </a:t>
            </a:r>
          </a:p>
          <a:p>
            <a:pPr lvl="1"/>
            <a:r>
              <a:rPr lang="en-US" dirty="0" smtClean="0"/>
              <a:t>Therefore their overall run-time is </a:t>
            </a:r>
            <a:r>
              <a:rPr lang="en-US" i="1" dirty="0" smtClean="0"/>
              <a:t>n</a:t>
            </a:r>
            <a:r>
              <a:rPr lang="en-US" i="1" baseline="30000" dirty="0" smtClean="0"/>
              <a:t>2</a:t>
            </a:r>
            <a:r>
              <a:rPr lang="en-US" dirty="0" smtClean="0"/>
              <a:t>, where </a:t>
            </a:r>
            <a:r>
              <a:rPr lang="en-US" i="1" dirty="0"/>
              <a:t>n</a:t>
            </a:r>
            <a:r>
              <a:rPr lang="en-US" dirty="0" smtClean="0"/>
              <a:t> is the number of items</a:t>
            </a:r>
          </a:p>
          <a:p>
            <a:pPr lvl="1"/>
            <a:r>
              <a:rPr lang="en-US" dirty="0" smtClean="0"/>
              <a:t>Multiplying the number of items by </a:t>
            </a:r>
            <a:r>
              <a:rPr lang="en-US" i="1" dirty="0" smtClean="0"/>
              <a:t>10</a:t>
            </a:r>
            <a:r>
              <a:rPr lang="en-US" dirty="0" smtClean="0"/>
              <a:t> </a:t>
            </a:r>
            <a:br>
              <a:rPr lang="en-US" dirty="0" smtClean="0"/>
            </a:br>
            <a:r>
              <a:rPr lang="en-US" dirty="0" smtClean="0"/>
              <a:t>multiplies run-time by </a:t>
            </a:r>
            <a:r>
              <a:rPr lang="en-US" i="1" dirty="0" smtClean="0"/>
              <a:t>10</a:t>
            </a:r>
            <a:r>
              <a:rPr lang="en-US" i="1" baseline="30000" dirty="0" smtClean="0"/>
              <a:t>2</a:t>
            </a:r>
            <a:r>
              <a:rPr lang="en-US" i="1" dirty="0" smtClean="0"/>
              <a:t> = 100</a:t>
            </a:r>
            <a:r>
              <a:rPr lang="en-US" dirty="0" smtClean="0"/>
              <a:t> </a:t>
            </a:r>
          </a:p>
          <a:p>
            <a:r>
              <a:rPr lang="en-US" dirty="0" smtClean="0"/>
              <a:t>Quicksort and mergesort reduce the number of items by half at each level </a:t>
            </a:r>
          </a:p>
          <a:p>
            <a:pPr lvl="1"/>
            <a:r>
              <a:rPr lang="en-US" dirty="0" smtClean="0"/>
              <a:t>And each level takes linear time </a:t>
            </a:r>
          </a:p>
          <a:p>
            <a:pPr lvl="1"/>
            <a:r>
              <a:rPr lang="en-US" dirty="0" smtClean="0"/>
              <a:t>Therefore their overall run-time is </a:t>
            </a:r>
            <a:r>
              <a:rPr lang="en-US" i="1" dirty="0" smtClean="0"/>
              <a:t>nlog</a:t>
            </a:r>
            <a:r>
              <a:rPr lang="en-US" i="1" baseline="-25000" dirty="0" smtClean="0"/>
              <a:t>2</a:t>
            </a:r>
            <a:r>
              <a:rPr lang="en-US" i="1" dirty="0" smtClean="0"/>
              <a:t>n</a:t>
            </a:r>
          </a:p>
          <a:p>
            <a:pPr lvl="1"/>
            <a:r>
              <a:rPr lang="en-US" dirty="0" smtClean="0"/>
              <a:t>Multiplying the number of items by </a:t>
            </a:r>
            <a:r>
              <a:rPr lang="en-US" i="1" dirty="0" smtClean="0"/>
              <a:t>10</a:t>
            </a:r>
            <a:r>
              <a:rPr lang="en-US" dirty="0" smtClean="0"/>
              <a:t> </a:t>
            </a:r>
            <a:br>
              <a:rPr lang="en-US" dirty="0" smtClean="0"/>
            </a:br>
            <a:r>
              <a:rPr lang="en-US" dirty="0" smtClean="0"/>
              <a:t>multiplies run-time by </a:t>
            </a:r>
            <a:r>
              <a:rPr lang="en-US" i="1" dirty="0" smtClean="0"/>
              <a:t>10 and a bit</a:t>
            </a:r>
          </a:p>
          <a:p>
            <a:endParaRPr lang="en-US" dirty="0"/>
          </a:p>
          <a:p>
            <a:endParaRPr lang="en-US" dirty="0">
              <a:latin typeface="Consolas"/>
              <a:cs typeface="Consolas"/>
            </a:endParaRPr>
          </a:p>
        </p:txBody>
      </p:sp>
      <p:sp>
        <p:nvSpPr>
          <p:cNvPr id="6" name="Slide Number Placeholder 2"/>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61</a:t>
            </a:fld>
            <a:endParaRPr lang="en-AU" sz="1400" dirty="0"/>
          </a:p>
        </p:txBody>
      </p:sp>
    </p:spTree>
    <p:extLst>
      <p:ext uri="{BB962C8B-B14F-4D97-AF65-F5344CB8AC3E}">
        <p14:creationId xmlns:p14="http://schemas.microsoft.com/office/powerpoint/2010/main" val="110063096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note on the accuracy of such tests</a:t>
            </a:r>
            <a:endParaRPr lang="en-US" dirty="0"/>
          </a:p>
        </p:txBody>
      </p:sp>
      <p:sp>
        <p:nvSpPr>
          <p:cNvPr id="3" name="Content Placeholder 2"/>
          <p:cNvSpPr>
            <a:spLocks noGrp="1"/>
          </p:cNvSpPr>
          <p:nvPr>
            <p:ph idx="1"/>
          </p:nvPr>
        </p:nvSpPr>
        <p:spPr/>
        <p:txBody>
          <a:bodyPr>
            <a:normAutofit/>
          </a:bodyPr>
          <a:lstStyle/>
          <a:p>
            <a:r>
              <a:rPr lang="en-US" dirty="0" smtClean="0"/>
              <a:t>Assessing </a:t>
            </a:r>
            <a:r>
              <a:rPr lang="en-US" dirty="0"/>
              <a:t>the execution time of Java code this way is not </a:t>
            </a:r>
            <a:r>
              <a:rPr lang="en-US" dirty="0" smtClean="0"/>
              <a:t>perfectly accurate </a:t>
            </a:r>
          </a:p>
          <a:p>
            <a:pPr lvl="1"/>
            <a:r>
              <a:rPr lang="en-US" dirty="0" smtClean="0"/>
              <a:t>You </a:t>
            </a:r>
            <a:r>
              <a:rPr lang="en-US" dirty="0"/>
              <a:t>will not always get the same </a:t>
            </a:r>
            <a:r>
              <a:rPr lang="en-US" dirty="0" smtClean="0"/>
              <a:t>results</a:t>
            </a:r>
            <a:endParaRPr lang="en-US" dirty="0"/>
          </a:p>
          <a:p>
            <a:r>
              <a:rPr lang="en-US" dirty="0" smtClean="0"/>
              <a:t>Activities </a:t>
            </a:r>
            <a:r>
              <a:rPr lang="en-US" dirty="0"/>
              <a:t>such as garbage collection </a:t>
            </a:r>
            <a:r>
              <a:rPr lang="en-US" dirty="0" smtClean="0"/>
              <a:t>may </a:t>
            </a:r>
            <a:r>
              <a:rPr lang="en-US" dirty="0"/>
              <a:t>affect </a:t>
            </a:r>
            <a:r>
              <a:rPr lang="en-US" dirty="0" smtClean="0"/>
              <a:t>the times</a:t>
            </a:r>
          </a:p>
          <a:p>
            <a:pPr lvl="1"/>
            <a:r>
              <a:rPr lang="en-US" dirty="0" smtClean="0"/>
              <a:t>Or just if your computer is running other applications concurrently</a:t>
            </a:r>
            <a:endParaRPr lang="en-US" dirty="0"/>
          </a:p>
          <a:p>
            <a:r>
              <a:rPr lang="en-US" dirty="0"/>
              <a:t>W</a:t>
            </a:r>
            <a:r>
              <a:rPr lang="en-US" dirty="0" smtClean="0"/>
              <a:t>e “average out” </a:t>
            </a:r>
            <a:r>
              <a:rPr lang="en-US" dirty="0"/>
              <a:t>unrepresentative </a:t>
            </a:r>
            <a:r>
              <a:rPr lang="en-US" dirty="0" smtClean="0"/>
              <a:t>examples by using </a:t>
            </a:r>
          </a:p>
          <a:p>
            <a:pPr lvl="1"/>
            <a:r>
              <a:rPr lang="en-US" dirty="0" smtClean="0"/>
              <a:t>Random data </a:t>
            </a:r>
          </a:p>
          <a:p>
            <a:pPr lvl="1"/>
            <a:r>
              <a:rPr lang="en-US" dirty="0" smtClean="0"/>
              <a:t>Multiple runs </a:t>
            </a:r>
          </a:p>
          <a:p>
            <a:endParaRPr lang="en-US" dirty="0"/>
          </a:p>
          <a:p>
            <a:endParaRPr lang="en-US" dirty="0">
              <a:latin typeface="Consolas"/>
              <a:cs typeface="Consolas"/>
            </a:endParaRPr>
          </a:p>
        </p:txBody>
      </p:sp>
      <p:sp>
        <p:nvSpPr>
          <p:cNvPr id="6" name="Slide Number Placeholder 2"/>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62</a:t>
            </a:fld>
            <a:endParaRPr lang="en-AU" sz="1400" dirty="0"/>
          </a:p>
        </p:txBody>
      </p:sp>
    </p:spTree>
    <p:extLst>
      <p:ext uri="{BB962C8B-B14F-4D97-AF65-F5344CB8AC3E}">
        <p14:creationId xmlns:p14="http://schemas.microsoft.com/office/powerpoint/2010/main" val="144244908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(Finally) back to searching</a:t>
            </a:r>
            <a:endParaRPr lang="en-US" dirty="0"/>
          </a:p>
        </p:txBody>
      </p:sp>
      <p:sp>
        <p:nvSpPr>
          <p:cNvPr id="6" name="Content Placeholder 5"/>
          <p:cNvSpPr>
            <a:spLocks noGrp="1"/>
          </p:cNvSpPr>
          <p:nvPr>
            <p:ph idx="1"/>
          </p:nvPr>
        </p:nvSpPr>
        <p:spPr>
          <a:xfrm>
            <a:off x="457200" y="1600200"/>
            <a:ext cx="7979229" cy="4876800"/>
          </a:xfrm>
        </p:spPr>
        <p:txBody>
          <a:bodyPr/>
          <a:lstStyle/>
          <a:p>
            <a:r>
              <a:rPr lang="en-US" dirty="0" smtClean="0"/>
              <a:t>One of the main benefits of keeping data sorted is so it can be searched faster</a:t>
            </a:r>
          </a:p>
          <a:p>
            <a:pPr lvl="1"/>
            <a:r>
              <a:rPr lang="en-US" dirty="0" smtClean="0"/>
              <a:t>Think about a shelf of books in a bookshop, </a:t>
            </a:r>
            <a:br>
              <a:rPr lang="en-US" dirty="0" smtClean="0"/>
            </a:br>
            <a:r>
              <a:rPr lang="en-US" dirty="0" smtClean="0"/>
              <a:t>or a shelf of clothes in a department store </a:t>
            </a:r>
          </a:p>
          <a:p>
            <a:r>
              <a:rPr lang="en-US" dirty="0" smtClean="0"/>
              <a:t>Sorted data can be searched using binary search that we met in the lecture on recursion </a:t>
            </a:r>
          </a:p>
          <a:p>
            <a:pPr lvl="1"/>
            <a:endParaRPr lang="en-US" dirty="0" smtClean="0"/>
          </a:p>
        </p:txBody>
      </p:sp>
      <p:sp>
        <p:nvSpPr>
          <p:cNvPr id="5" name="Slide Number Placeholder 2"/>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63</a:t>
            </a:fld>
            <a:endParaRPr lang="en-AU" sz="1400" dirty="0"/>
          </a:p>
        </p:txBody>
      </p:sp>
    </p:spTree>
    <p:extLst>
      <p:ext uri="{BB962C8B-B14F-4D97-AF65-F5344CB8AC3E}">
        <p14:creationId xmlns:p14="http://schemas.microsoft.com/office/powerpoint/2010/main" val="169521676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Recursive code for binary search</a:t>
            </a:r>
            <a:endParaRPr lang="en-US" dirty="0"/>
          </a:p>
        </p:txBody>
      </p:sp>
      <p:sp>
        <p:nvSpPr>
          <p:cNvPr id="5" name="Content Placeholder 4"/>
          <p:cNvSpPr>
            <a:spLocks noGrp="1"/>
          </p:cNvSpPr>
          <p:nvPr>
            <p:ph idx="1"/>
          </p:nvPr>
        </p:nvSpPr>
        <p:spPr>
          <a:xfrm>
            <a:off x="457200" y="1600200"/>
            <a:ext cx="8469086" cy="5094514"/>
          </a:xfrm>
        </p:spPr>
        <p:txBody>
          <a:bodyPr>
            <a:normAutofit fontScale="92500" lnSpcReduction="20000"/>
          </a:bodyPr>
          <a:lstStyle/>
          <a:p>
            <a:pPr marL="0" indent="0">
              <a:buNone/>
            </a:pPr>
            <a:r>
              <a:rPr lang="en-US" sz="2000" dirty="0" smtClean="0">
                <a:latin typeface="Courier" panose="02060409020205020404" pitchFamily="49" charset="0"/>
                <a:cs typeface="Times New Roman" panose="02020603050405020304" pitchFamily="18" charset="0"/>
              </a:rPr>
              <a:t>// search a for z </a:t>
            </a:r>
          </a:p>
          <a:p>
            <a:pPr marL="0" indent="0">
              <a:buNone/>
            </a:pPr>
            <a:r>
              <a:rPr lang="en-US" sz="2000" dirty="0" smtClean="0">
                <a:latin typeface="Courier" panose="02060409020205020404" pitchFamily="49" charset="0"/>
                <a:cs typeface="Times New Roman" panose="02020603050405020304" pitchFamily="18" charset="0"/>
              </a:rPr>
              <a:t>public </a:t>
            </a:r>
            <a:r>
              <a:rPr lang="en-US" sz="2000" dirty="0">
                <a:latin typeface="Courier" panose="02060409020205020404" pitchFamily="49" charset="0"/>
                <a:cs typeface="Times New Roman" panose="02020603050405020304" pitchFamily="18" charset="0"/>
              </a:rPr>
              <a:t>static boolean binarySearch(int[] a, int </a:t>
            </a:r>
            <a:r>
              <a:rPr lang="en-US" sz="2000" dirty="0" smtClean="0">
                <a:latin typeface="Courier" panose="02060409020205020404" pitchFamily="49" charset="0"/>
                <a:cs typeface="Times New Roman" panose="02020603050405020304" pitchFamily="18" charset="0"/>
              </a:rPr>
              <a:t>z) {</a:t>
            </a:r>
            <a:endParaRPr lang="en-US" sz="2000" dirty="0">
              <a:latin typeface="Courier" panose="02060409020205020404" pitchFamily="49" charset="0"/>
              <a:cs typeface="Times New Roman" panose="02020603050405020304" pitchFamily="18" charset="0"/>
            </a:endParaRPr>
          </a:p>
          <a:p>
            <a:pPr marL="0" indent="0">
              <a:buNone/>
            </a:pPr>
            <a:r>
              <a:rPr lang="en-US" sz="2000" dirty="0">
                <a:latin typeface="Courier" panose="02060409020205020404" pitchFamily="49" charset="0"/>
                <a:cs typeface="Times New Roman" panose="02020603050405020304" pitchFamily="18" charset="0"/>
              </a:rPr>
              <a:t>    </a:t>
            </a:r>
            <a:r>
              <a:rPr lang="en-US" sz="2000" dirty="0" smtClean="0">
                <a:latin typeface="Courier" panose="02060409020205020404" pitchFamily="49" charset="0"/>
                <a:cs typeface="Times New Roman" panose="02020603050405020304" pitchFamily="18" charset="0"/>
              </a:rPr>
              <a:t>return </a:t>
            </a:r>
            <a:r>
              <a:rPr lang="en-US" sz="2000" dirty="0">
                <a:latin typeface="Courier" panose="02060409020205020404" pitchFamily="49" charset="0"/>
                <a:cs typeface="Times New Roman" panose="02020603050405020304" pitchFamily="18" charset="0"/>
              </a:rPr>
              <a:t>bs(a, 0, a.length - 1, </a:t>
            </a:r>
            <a:r>
              <a:rPr lang="en-US" sz="2000" dirty="0" smtClean="0">
                <a:latin typeface="Courier" panose="02060409020205020404" pitchFamily="49" charset="0"/>
                <a:cs typeface="Times New Roman" panose="02020603050405020304" pitchFamily="18" charset="0"/>
              </a:rPr>
              <a:t>z);</a:t>
            </a:r>
            <a:endParaRPr lang="en-US" sz="2000" dirty="0">
              <a:latin typeface="Courier" panose="02060409020205020404" pitchFamily="49" charset="0"/>
              <a:cs typeface="Times New Roman" panose="02020603050405020304" pitchFamily="18" charset="0"/>
            </a:endParaRPr>
          </a:p>
          <a:p>
            <a:pPr marL="0" indent="0">
              <a:buNone/>
            </a:pPr>
            <a:r>
              <a:rPr lang="en-US" sz="2000" dirty="0" smtClean="0">
                <a:latin typeface="Courier" panose="02060409020205020404" pitchFamily="49" charset="0"/>
                <a:cs typeface="Times New Roman" panose="02020603050405020304" pitchFamily="18" charset="0"/>
              </a:rPr>
              <a:t>}</a:t>
            </a:r>
            <a:endParaRPr lang="en-US" sz="2000" dirty="0">
              <a:latin typeface="Courier" panose="02060409020205020404" pitchFamily="49" charset="0"/>
              <a:cs typeface="Times New Roman" panose="02020603050405020304" pitchFamily="18" charset="0"/>
            </a:endParaRPr>
          </a:p>
          <a:p>
            <a:pPr marL="0" indent="0">
              <a:buNone/>
            </a:pPr>
            <a:endParaRPr lang="en-US" sz="2000" dirty="0">
              <a:latin typeface="Courier" panose="02060409020205020404" pitchFamily="49" charset="0"/>
              <a:cs typeface="Times New Roman" panose="02020603050405020304" pitchFamily="18" charset="0"/>
            </a:endParaRPr>
          </a:p>
          <a:p>
            <a:pPr marL="0" indent="0">
              <a:buNone/>
            </a:pPr>
            <a:r>
              <a:rPr lang="en-US" sz="2000" dirty="0" smtClean="0">
                <a:latin typeface="Courier" panose="02060409020205020404" pitchFamily="49" charset="0"/>
                <a:cs typeface="Times New Roman" panose="02020603050405020304" pitchFamily="18" charset="0"/>
              </a:rPr>
              <a:t>// search a[l..u] inclusive for z</a:t>
            </a:r>
            <a:endParaRPr lang="en-US" sz="2000" dirty="0">
              <a:latin typeface="Courier" panose="02060409020205020404" pitchFamily="49" charset="0"/>
              <a:cs typeface="Times New Roman" panose="02020603050405020304" pitchFamily="18" charset="0"/>
            </a:endParaRPr>
          </a:p>
          <a:p>
            <a:pPr marL="0" indent="0">
              <a:buNone/>
            </a:pPr>
            <a:r>
              <a:rPr lang="en-US" sz="2000" dirty="0" smtClean="0">
                <a:latin typeface="Courier" panose="02060409020205020404" pitchFamily="49" charset="0"/>
                <a:cs typeface="Times New Roman" panose="02020603050405020304" pitchFamily="18" charset="0"/>
              </a:rPr>
              <a:t>private </a:t>
            </a:r>
            <a:r>
              <a:rPr lang="en-US" sz="2000" dirty="0">
                <a:latin typeface="Courier" panose="02060409020205020404" pitchFamily="49" charset="0"/>
                <a:cs typeface="Times New Roman" panose="02020603050405020304" pitchFamily="18" charset="0"/>
              </a:rPr>
              <a:t>static boolean bs(int[] a, int l, int u, int </a:t>
            </a:r>
            <a:r>
              <a:rPr lang="en-US" sz="2000" dirty="0" smtClean="0">
                <a:latin typeface="Courier" panose="02060409020205020404" pitchFamily="49" charset="0"/>
                <a:cs typeface="Times New Roman" panose="02020603050405020304" pitchFamily="18" charset="0"/>
              </a:rPr>
              <a:t>z) {</a:t>
            </a:r>
            <a:endParaRPr lang="en-US" sz="2000" dirty="0">
              <a:latin typeface="Courier" panose="02060409020205020404" pitchFamily="49" charset="0"/>
              <a:cs typeface="Times New Roman" panose="02020603050405020304" pitchFamily="18" charset="0"/>
            </a:endParaRPr>
          </a:p>
          <a:p>
            <a:pPr marL="0" indent="0">
              <a:buNone/>
            </a:pPr>
            <a:r>
              <a:rPr lang="en-US" sz="2000" dirty="0">
                <a:latin typeface="Courier" panose="02060409020205020404" pitchFamily="49" charset="0"/>
                <a:cs typeface="Times New Roman" panose="02020603050405020304" pitchFamily="18" charset="0"/>
              </a:rPr>
              <a:t>    </a:t>
            </a:r>
            <a:r>
              <a:rPr lang="en-US" sz="2000" dirty="0" smtClean="0">
                <a:latin typeface="Courier" panose="02060409020205020404" pitchFamily="49" charset="0"/>
                <a:cs typeface="Times New Roman" panose="02020603050405020304" pitchFamily="18" charset="0"/>
              </a:rPr>
              <a:t>if </a:t>
            </a:r>
            <a:r>
              <a:rPr lang="en-US" sz="2000" dirty="0">
                <a:latin typeface="Courier" panose="02060409020205020404" pitchFamily="49" charset="0"/>
                <a:cs typeface="Times New Roman" panose="02020603050405020304" pitchFamily="18" charset="0"/>
              </a:rPr>
              <a:t>(l == u)</a:t>
            </a:r>
          </a:p>
          <a:p>
            <a:pPr marL="0" indent="0">
              <a:buNone/>
            </a:pPr>
            <a:r>
              <a:rPr lang="en-US" sz="2000" dirty="0">
                <a:latin typeface="Courier" panose="02060409020205020404" pitchFamily="49" charset="0"/>
                <a:cs typeface="Times New Roman" panose="02020603050405020304" pitchFamily="18" charset="0"/>
              </a:rPr>
              <a:t>        </a:t>
            </a:r>
            <a:r>
              <a:rPr lang="en-US" sz="2000" dirty="0" smtClean="0">
                <a:latin typeface="Courier" panose="02060409020205020404" pitchFamily="49" charset="0"/>
                <a:cs typeface="Times New Roman" panose="02020603050405020304" pitchFamily="18" charset="0"/>
              </a:rPr>
              <a:t>return </a:t>
            </a:r>
            <a:r>
              <a:rPr lang="en-US" sz="2000" dirty="0">
                <a:latin typeface="Courier" panose="02060409020205020404" pitchFamily="49" charset="0"/>
                <a:cs typeface="Times New Roman" panose="02020603050405020304" pitchFamily="18" charset="0"/>
              </a:rPr>
              <a:t>a[l] == </a:t>
            </a:r>
            <a:r>
              <a:rPr lang="en-US" sz="2000" dirty="0" smtClean="0">
                <a:latin typeface="Courier" panose="02060409020205020404" pitchFamily="49" charset="0"/>
                <a:cs typeface="Times New Roman" panose="02020603050405020304" pitchFamily="18" charset="0"/>
              </a:rPr>
              <a:t>z;</a:t>
            </a:r>
            <a:endParaRPr lang="en-US" sz="2000" dirty="0">
              <a:latin typeface="Courier" panose="02060409020205020404" pitchFamily="49" charset="0"/>
              <a:cs typeface="Times New Roman" panose="02020603050405020304" pitchFamily="18" charset="0"/>
            </a:endParaRPr>
          </a:p>
          <a:p>
            <a:pPr marL="0" indent="0">
              <a:buNone/>
            </a:pPr>
            <a:r>
              <a:rPr lang="en-US" sz="2000" dirty="0">
                <a:latin typeface="Courier" panose="02060409020205020404" pitchFamily="49" charset="0"/>
                <a:cs typeface="Times New Roman" panose="02020603050405020304" pitchFamily="18" charset="0"/>
              </a:rPr>
              <a:t>    </a:t>
            </a:r>
            <a:r>
              <a:rPr lang="en-US" sz="2000" dirty="0" smtClean="0">
                <a:latin typeface="Courier" panose="02060409020205020404" pitchFamily="49" charset="0"/>
                <a:cs typeface="Times New Roman" panose="02020603050405020304" pitchFamily="18" charset="0"/>
              </a:rPr>
              <a:t>else</a:t>
            </a:r>
            <a:endParaRPr lang="en-US" sz="2000" dirty="0">
              <a:latin typeface="Courier" panose="02060409020205020404" pitchFamily="49" charset="0"/>
              <a:cs typeface="Times New Roman" panose="02020603050405020304" pitchFamily="18" charset="0"/>
            </a:endParaRPr>
          </a:p>
          <a:p>
            <a:pPr marL="0" indent="0">
              <a:buNone/>
            </a:pPr>
            <a:r>
              <a:rPr lang="en-US" sz="2000" dirty="0">
                <a:latin typeface="Courier" panose="02060409020205020404" pitchFamily="49" charset="0"/>
                <a:cs typeface="Times New Roman" panose="02020603050405020304" pitchFamily="18" charset="0"/>
              </a:rPr>
              <a:t>    </a:t>
            </a:r>
            <a:r>
              <a:rPr lang="en-US" sz="2000" dirty="0" smtClean="0">
                <a:latin typeface="Courier" panose="02060409020205020404" pitchFamily="49" charset="0"/>
                <a:cs typeface="Times New Roman" panose="02020603050405020304" pitchFamily="18" charset="0"/>
              </a:rPr>
              <a:t>{</a:t>
            </a:r>
            <a:endParaRPr lang="en-US" sz="2000" dirty="0">
              <a:latin typeface="Courier" panose="02060409020205020404" pitchFamily="49" charset="0"/>
              <a:cs typeface="Times New Roman" panose="02020603050405020304" pitchFamily="18" charset="0"/>
            </a:endParaRPr>
          </a:p>
          <a:p>
            <a:pPr marL="0" indent="0">
              <a:buNone/>
            </a:pPr>
            <a:r>
              <a:rPr lang="en-US" sz="2000" dirty="0">
                <a:latin typeface="Courier" panose="02060409020205020404" pitchFamily="49" charset="0"/>
                <a:cs typeface="Times New Roman" panose="02020603050405020304" pitchFamily="18" charset="0"/>
              </a:rPr>
              <a:t>        </a:t>
            </a:r>
            <a:r>
              <a:rPr lang="en-US" sz="2000" dirty="0" smtClean="0">
                <a:latin typeface="Courier" panose="02060409020205020404" pitchFamily="49" charset="0"/>
                <a:cs typeface="Times New Roman" panose="02020603050405020304" pitchFamily="18" charset="0"/>
              </a:rPr>
              <a:t>int </a:t>
            </a:r>
            <a:r>
              <a:rPr lang="en-US" sz="2000" dirty="0">
                <a:latin typeface="Courier" panose="02060409020205020404" pitchFamily="49" charset="0"/>
                <a:cs typeface="Times New Roman" panose="02020603050405020304" pitchFamily="18" charset="0"/>
              </a:rPr>
              <a:t>m = (l + u) / 2;</a:t>
            </a:r>
          </a:p>
          <a:p>
            <a:pPr marL="0" indent="0">
              <a:buNone/>
            </a:pPr>
            <a:r>
              <a:rPr lang="en-US" sz="2000" dirty="0">
                <a:latin typeface="Courier" panose="02060409020205020404" pitchFamily="49" charset="0"/>
                <a:cs typeface="Times New Roman" panose="02020603050405020304" pitchFamily="18" charset="0"/>
              </a:rPr>
              <a:t>        </a:t>
            </a:r>
            <a:r>
              <a:rPr lang="en-US" sz="2000" dirty="0" smtClean="0">
                <a:latin typeface="Courier" panose="02060409020205020404" pitchFamily="49" charset="0"/>
                <a:cs typeface="Times New Roman" panose="02020603050405020304" pitchFamily="18" charset="0"/>
              </a:rPr>
              <a:t>if (z &gt; a[m]) </a:t>
            </a:r>
            <a:r>
              <a:rPr lang="en-US" sz="2000" dirty="0">
                <a:latin typeface="Courier" panose="02060409020205020404" pitchFamily="49" charset="0"/>
                <a:cs typeface="Times New Roman" panose="02020603050405020304" pitchFamily="18" charset="0"/>
              </a:rPr>
              <a:t>return bs(a, m + 1, u, </a:t>
            </a:r>
            <a:r>
              <a:rPr lang="en-US" sz="2000" dirty="0" smtClean="0">
                <a:latin typeface="Courier" panose="02060409020205020404" pitchFamily="49" charset="0"/>
                <a:cs typeface="Times New Roman" panose="02020603050405020304" pitchFamily="18" charset="0"/>
              </a:rPr>
              <a:t>z);</a:t>
            </a:r>
            <a:endParaRPr lang="en-US" sz="2000" dirty="0">
              <a:latin typeface="Courier" panose="02060409020205020404" pitchFamily="49" charset="0"/>
              <a:cs typeface="Times New Roman" panose="02020603050405020304" pitchFamily="18" charset="0"/>
            </a:endParaRPr>
          </a:p>
          <a:p>
            <a:pPr marL="0" indent="0">
              <a:buNone/>
            </a:pPr>
            <a:r>
              <a:rPr lang="en-US" sz="2000" dirty="0">
                <a:latin typeface="Courier" panose="02060409020205020404" pitchFamily="49" charset="0"/>
                <a:cs typeface="Times New Roman" panose="02020603050405020304" pitchFamily="18" charset="0"/>
              </a:rPr>
              <a:t>        </a:t>
            </a:r>
            <a:r>
              <a:rPr lang="en-US" sz="2000" dirty="0" smtClean="0">
                <a:latin typeface="Courier" panose="02060409020205020404" pitchFamily="49" charset="0"/>
                <a:cs typeface="Times New Roman" panose="02020603050405020304" pitchFamily="18" charset="0"/>
              </a:rPr>
              <a:t>else          </a:t>
            </a:r>
            <a:r>
              <a:rPr lang="en-US" sz="2000" dirty="0">
                <a:latin typeface="Courier" panose="02060409020205020404" pitchFamily="49" charset="0"/>
                <a:cs typeface="Times New Roman" panose="02020603050405020304" pitchFamily="18" charset="0"/>
              </a:rPr>
              <a:t>return bs(a, l,     m, </a:t>
            </a:r>
            <a:r>
              <a:rPr lang="en-US" sz="2000" dirty="0" smtClean="0">
                <a:latin typeface="Courier" panose="02060409020205020404" pitchFamily="49" charset="0"/>
                <a:cs typeface="Times New Roman" panose="02020603050405020304" pitchFamily="18" charset="0"/>
              </a:rPr>
              <a:t>z);</a:t>
            </a:r>
            <a:endParaRPr lang="en-US" sz="2000" dirty="0">
              <a:latin typeface="Courier" panose="02060409020205020404" pitchFamily="49" charset="0"/>
              <a:cs typeface="Times New Roman" panose="02020603050405020304" pitchFamily="18" charset="0"/>
            </a:endParaRPr>
          </a:p>
          <a:p>
            <a:pPr marL="0" indent="0">
              <a:buNone/>
            </a:pPr>
            <a:r>
              <a:rPr lang="en-US" sz="2000" dirty="0">
                <a:latin typeface="Courier" panose="02060409020205020404" pitchFamily="49" charset="0"/>
                <a:cs typeface="Times New Roman" panose="02020603050405020304" pitchFamily="18" charset="0"/>
              </a:rPr>
              <a:t>    </a:t>
            </a:r>
            <a:r>
              <a:rPr lang="en-US" sz="2000" dirty="0" smtClean="0">
                <a:latin typeface="Courier" panose="02060409020205020404" pitchFamily="49" charset="0"/>
                <a:cs typeface="Times New Roman" panose="02020603050405020304" pitchFamily="18" charset="0"/>
              </a:rPr>
              <a:t>}</a:t>
            </a:r>
            <a:endParaRPr lang="en-US" sz="2000" dirty="0">
              <a:latin typeface="Courier" panose="02060409020205020404" pitchFamily="49" charset="0"/>
              <a:cs typeface="Times New Roman" panose="02020603050405020304" pitchFamily="18" charset="0"/>
            </a:endParaRPr>
          </a:p>
          <a:p>
            <a:pPr marL="0" indent="0">
              <a:buNone/>
            </a:pPr>
            <a:r>
              <a:rPr lang="en-US" sz="2000" dirty="0" smtClean="0">
                <a:latin typeface="Courier" panose="02060409020205020404" pitchFamily="49" charset="0"/>
                <a:cs typeface="Times New Roman" panose="02020603050405020304" pitchFamily="18" charset="0"/>
              </a:rPr>
              <a:t>}</a:t>
            </a:r>
          </a:p>
        </p:txBody>
      </p:sp>
      <p:sp>
        <p:nvSpPr>
          <p:cNvPr id="6" name="Slide Number Placeholder 2"/>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64</a:t>
            </a:fld>
            <a:endParaRPr lang="en-AU" sz="1400" dirty="0"/>
          </a:p>
        </p:txBody>
      </p:sp>
    </p:spTree>
    <p:extLst>
      <p:ext uri="{BB962C8B-B14F-4D97-AF65-F5344CB8AC3E}">
        <p14:creationId xmlns:p14="http://schemas.microsoft.com/office/powerpoint/2010/main" val="227557895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Iterative code for binary search</a:t>
            </a:r>
            <a:endParaRPr lang="en-US" dirty="0"/>
          </a:p>
        </p:txBody>
      </p:sp>
      <p:sp>
        <p:nvSpPr>
          <p:cNvPr id="5" name="Content Placeholder 4"/>
          <p:cNvSpPr>
            <a:spLocks noGrp="1"/>
          </p:cNvSpPr>
          <p:nvPr>
            <p:ph idx="1"/>
          </p:nvPr>
        </p:nvSpPr>
        <p:spPr>
          <a:xfrm>
            <a:off x="457200" y="1600200"/>
            <a:ext cx="8686800" cy="5094514"/>
          </a:xfrm>
        </p:spPr>
        <p:txBody>
          <a:bodyPr>
            <a:normAutofit/>
          </a:bodyPr>
          <a:lstStyle/>
          <a:p>
            <a:pPr marL="0" indent="0">
              <a:buNone/>
            </a:pPr>
            <a:r>
              <a:rPr lang="en-US" sz="1900" dirty="0" smtClean="0">
                <a:latin typeface="Courier" panose="02060409020205020404" pitchFamily="49" charset="0"/>
                <a:cs typeface="Times New Roman" panose="02020603050405020304" pitchFamily="18" charset="0"/>
              </a:rPr>
              <a:t>// search a for z </a:t>
            </a:r>
          </a:p>
          <a:p>
            <a:pPr marL="0" indent="0">
              <a:buNone/>
            </a:pPr>
            <a:r>
              <a:rPr lang="en-US" sz="1900" dirty="0" smtClean="0">
                <a:latin typeface="Courier" panose="02060409020205020404" pitchFamily="49" charset="0"/>
                <a:cs typeface="Times New Roman" panose="02020603050405020304" pitchFamily="18" charset="0"/>
              </a:rPr>
              <a:t>public </a:t>
            </a:r>
            <a:r>
              <a:rPr lang="en-US" sz="1900" dirty="0">
                <a:latin typeface="Courier" panose="02060409020205020404" pitchFamily="49" charset="0"/>
                <a:cs typeface="Times New Roman" panose="02020603050405020304" pitchFamily="18" charset="0"/>
              </a:rPr>
              <a:t>static boolean binarySearch(int[] a, int </a:t>
            </a:r>
            <a:r>
              <a:rPr lang="en-US" sz="1900" dirty="0" smtClean="0">
                <a:latin typeface="Courier" panose="02060409020205020404" pitchFamily="49" charset="0"/>
                <a:cs typeface="Times New Roman" panose="02020603050405020304" pitchFamily="18" charset="0"/>
              </a:rPr>
              <a:t>z) {</a:t>
            </a:r>
            <a:endParaRPr lang="en-US" sz="1900" dirty="0">
              <a:latin typeface="Courier" panose="02060409020205020404" pitchFamily="49" charset="0"/>
              <a:cs typeface="Times New Roman" panose="02020603050405020304" pitchFamily="18" charset="0"/>
            </a:endParaRPr>
          </a:p>
          <a:p>
            <a:pPr marL="0" indent="0">
              <a:buNone/>
            </a:pPr>
            <a:r>
              <a:rPr lang="en-US" sz="1900" dirty="0" smtClean="0">
                <a:latin typeface="Courier" panose="02060409020205020404" pitchFamily="49" charset="0"/>
                <a:cs typeface="Times New Roman" panose="02020603050405020304" pitchFamily="18" charset="0"/>
              </a:rPr>
              <a:t>   int l = 0;</a:t>
            </a:r>
          </a:p>
          <a:p>
            <a:pPr marL="0" indent="0">
              <a:buNone/>
            </a:pPr>
            <a:r>
              <a:rPr lang="en-US" sz="1900" dirty="0" smtClean="0">
                <a:latin typeface="Courier" panose="02060409020205020404" pitchFamily="49" charset="0"/>
                <a:cs typeface="Times New Roman" panose="02020603050405020304" pitchFamily="18" charset="0"/>
              </a:rPr>
              <a:t>   int u = a.length - 1;</a:t>
            </a:r>
          </a:p>
          <a:p>
            <a:pPr marL="0" indent="0">
              <a:buNone/>
            </a:pPr>
            <a:r>
              <a:rPr lang="en-US" sz="1900" dirty="0" smtClean="0">
                <a:latin typeface="Courier" panose="02060409020205020404" pitchFamily="49" charset="0"/>
                <a:cs typeface="Times New Roman" panose="02020603050405020304" pitchFamily="18" charset="0"/>
              </a:rPr>
              <a:t>   // at each iteration, </a:t>
            </a:r>
            <a:r>
              <a:rPr lang="en-US" sz="1900" dirty="0">
                <a:latin typeface="Courier" panose="02060409020205020404" pitchFamily="49" charset="0"/>
                <a:cs typeface="Times New Roman" panose="02020603050405020304" pitchFamily="18" charset="0"/>
              </a:rPr>
              <a:t>a[l..u] </a:t>
            </a:r>
            <a:r>
              <a:rPr lang="en-US" sz="1900" dirty="0" smtClean="0">
                <a:latin typeface="Courier" panose="02060409020205020404" pitchFamily="49" charset="0"/>
                <a:cs typeface="Times New Roman" panose="02020603050405020304" pitchFamily="18" charset="0"/>
              </a:rPr>
              <a:t>remains to be searched</a:t>
            </a:r>
          </a:p>
          <a:p>
            <a:pPr marL="0" indent="0">
              <a:buNone/>
            </a:pPr>
            <a:r>
              <a:rPr lang="en-US" sz="1900" dirty="0">
                <a:latin typeface="Courier" panose="02060409020205020404" pitchFamily="49" charset="0"/>
                <a:cs typeface="Times New Roman" panose="02020603050405020304" pitchFamily="18" charset="0"/>
              </a:rPr>
              <a:t> </a:t>
            </a:r>
            <a:r>
              <a:rPr lang="en-US" sz="1900" dirty="0" smtClean="0">
                <a:latin typeface="Courier" panose="02060409020205020404" pitchFamily="49" charset="0"/>
                <a:cs typeface="Times New Roman" panose="02020603050405020304" pitchFamily="18" charset="0"/>
              </a:rPr>
              <a:t>  // at each iteration, u-l gets smaller</a:t>
            </a:r>
          </a:p>
          <a:p>
            <a:pPr marL="0" indent="0">
              <a:buNone/>
            </a:pPr>
            <a:r>
              <a:rPr lang="en-US" sz="1900" dirty="0" smtClean="0">
                <a:latin typeface="Courier" panose="02060409020205020404" pitchFamily="49" charset="0"/>
                <a:cs typeface="Times New Roman" panose="02020603050405020304" pitchFamily="18" charset="0"/>
              </a:rPr>
              <a:t>   while (l &lt; u)</a:t>
            </a:r>
          </a:p>
          <a:p>
            <a:pPr marL="0" indent="0">
              <a:buNone/>
            </a:pPr>
            <a:r>
              <a:rPr lang="en-US" sz="1900" dirty="0" smtClean="0">
                <a:latin typeface="Courier" panose="02060409020205020404" pitchFamily="49" charset="0"/>
                <a:cs typeface="Times New Roman" panose="02020603050405020304" pitchFamily="18" charset="0"/>
              </a:rPr>
              <a:t>   {</a:t>
            </a:r>
          </a:p>
          <a:p>
            <a:pPr marL="0" indent="0">
              <a:buNone/>
            </a:pPr>
            <a:r>
              <a:rPr lang="en-US" sz="1900" dirty="0" smtClean="0">
                <a:latin typeface="Courier" panose="02060409020205020404" pitchFamily="49" charset="0"/>
                <a:cs typeface="Times New Roman" panose="02020603050405020304" pitchFamily="18" charset="0"/>
              </a:rPr>
              <a:t>      int </a:t>
            </a:r>
            <a:r>
              <a:rPr lang="en-US" sz="1900" dirty="0">
                <a:latin typeface="Courier" panose="02060409020205020404" pitchFamily="49" charset="0"/>
                <a:cs typeface="Times New Roman" panose="02020603050405020304" pitchFamily="18" charset="0"/>
              </a:rPr>
              <a:t>m = (l + u) / 2;</a:t>
            </a:r>
          </a:p>
          <a:p>
            <a:pPr marL="0" indent="0">
              <a:buNone/>
            </a:pPr>
            <a:r>
              <a:rPr lang="en-US" sz="1900" dirty="0">
                <a:latin typeface="Courier" panose="02060409020205020404" pitchFamily="49" charset="0"/>
                <a:cs typeface="Times New Roman" panose="02020603050405020304" pitchFamily="18" charset="0"/>
              </a:rPr>
              <a:t>    </a:t>
            </a:r>
            <a:r>
              <a:rPr lang="en-US" sz="1900" dirty="0" smtClean="0">
                <a:latin typeface="Courier" panose="02060409020205020404" pitchFamily="49" charset="0"/>
                <a:cs typeface="Times New Roman" panose="02020603050405020304" pitchFamily="18" charset="0"/>
              </a:rPr>
              <a:t>  if </a:t>
            </a:r>
            <a:r>
              <a:rPr lang="en-US" sz="1900" dirty="0">
                <a:latin typeface="Courier" panose="02060409020205020404" pitchFamily="49" charset="0"/>
                <a:cs typeface="Times New Roman" panose="02020603050405020304" pitchFamily="18" charset="0"/>
              </a:rPr>
              <a:t>(z &gt; a[m]) </a:t>
            </a:r>
            <a:r>
              <a:rPr lang="en-US" sz="1900" dirty="0" smtClean="0">
                <a:latin typeface="Courier" panose="02060409020205020404" pitchFamily="49" charset="0"/>
                <a:cs typeface="Times New Roman" panose="02020603050405020304" pitchFamily="18" charset="0"/>
              </a:rPr>
              <a:t>l = m </a:t>
            </a:r>
            <a:r>
              <a:rPr lang="en-US" sz="1900" dirty="0">
                <a:latin typeface="Courier" panose="02060409020205020404" pitchFamily="49" charset="0"/>
                <a:cs typeface="Times New Roman" panose="02020603050405020304" pitchFamily="18" charset="0"/>
              </a:rPr>
              <a:t>+ </a:t>
            </a:r>
            <a:r>
              <a:rPr lang="en-US" sz="1900" dirty="0" smtClean="0">
                <a:latin typeface="Courier" panose="02060409020205020404" pitchFamily="49" charset="0"/>
                <a:cs typeface="Times New Roman" panose="02020603050405020304" pitchFamily="18" charset="0"/>
              </a:rPr>
              <a:t>1;</a:t>
            </a:r>
            <a:endParaRPr lang="en-US" sz="1900" dirty="0">
              <a:latin typeface="Courier" panose="02060409020205020404" pitchFamily="49" charset="0"/>
              <a:cs typeface="Times New Roman" panose="02020603050405020304" pitchFamily="18" charset="0"/>
            </a:endParaRPr>
          </a:p>
          <a:p>
            <a:pPr marL="0" indent="0">
              <a:buNone/>
            </a:pPr>
            <a:r>
              <a:rPr lang="en-US" sz="1900" dirty="0">
                <a:latin typeface="Courier" panose="02060409020205020404" pitchFamily="49" charset="0"/>
                <a:cs typeface="Times New Roman" panose="02020603050405020304" pitchFamily="18" charset="0"/>
              </a:rPr>
              <a:t>    </a:t>
            </a:r>
            <a:r>
              <a:rPr lang="en-US" sz="1900" dirty="0" smtClean="0">
                <a:latin typeface="Courier" panose="02060409020205020404" pitchFamily="49" charset="0"/>
                <a:cs typeface="Times New Roman" panose="02020603050405020304" pitchFamily="18" charset="0"/>
              </a:rPr>
              <a:t>  else          u = m;</a:t>
            </a:r>
            <a:endParaRPr lang="en-US" sz="1900" dirty="0">
              <a:latin typeface="Courier" panose="02060409020205020404" pitchFamily="49" charset="0"/>
              <a:cs typeface="Times New Roman" panose="02020603050405020304" pitchFamily="18" charset="0"/>
            </a:endParaRPr>
          </a:p>
          <a:p>
            <a:pPr marL="0" indent="0">
              <a:buNone/>
            </a:pPr>
            <a:r>
              <a:rPr lang="en-US" sz="1900" dirty="0" smtClean="0">
                <a:latin typeface="Courier" panose="02060409020205020404" pitchFamily="49" charset="0"/>
                <a:cs typeface="Times New Roman" panose="02020603050405020304" pitchFamily="18" charset="0"/>
              </a:rPr>
              <a:t>   }</a:t>
            </a:r>
          </a:p>
          <a:p>
            <a:pPr marL="0" indent="0">
              <a:buNone/>
            </a:pPr>
            <a:r>
              <a:rPr lang="en-US" sz="1900" dirty="0" smtClean="0">
                <a:latin typeface="Courier" panose="02060409020205020404" pitchFamily="49" charset="0"/>
                <a:cs typeface="Times New Roman" panose="02020603050405020304" pitchFamily="18" charset="0"/>
              </a:rPr>
              <a:t>   return a[l] == z;</a:t>
            </a:r>
          </a:p>
          <a:p>
            <a:pPr marL="0" indent="0">
              <a:buNone/>
            </a:pPr>
            <a:r>
              <a:rPr lang="en-US" sz="1900" dirty="0" smtClean="0">
                <a:latin typeface="Courier" panose="02060409020205020404" pitchFamily="49" charset="0"/>
                <a:cs typeface="Times New Roman" panose="02020603050405020304" pitchFamily="18" charset="0"/>
              </a:rPr>
              <a:t>}</a:t>
            </a:r>
          </a:p>
          <a:p>
            <a:pPr marL="0" indent="0">
              <a:buNone/>
            </a:pPr>
            <a:endParaRPr lang="en-US" sz="2000" dirty="0" smtClean="0">
              <a:latin typeface="Courier" panose="02060409020205020404" pitchFamily="49" charset="0"/>
              <a:cs typeface="Times New Roman" panose="02020603050405020304" pitchFamily="18" charset="0"/>
            </a:endParaRPr>
          </a:p>
        </p:txBody>
      </p:sp>
      <p:sp>
        <p:nvSpPr>
          <p:cNvPr id="6" name="Slide Number Placeholder 2"/>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65</a:t>
            </a:fld>
            <a:endParaRPr lang="en-AU" sz="1400" dirty="0"/>
          </a:p>
        </p:txBody>
      </p:sp>
    </p:spTree>
    <p:extLst>
      <p:ext uri="{BB962C8B-B14F-4D97-AF65-F5344CB8AC3E}">
        <p14:creationId xmlns:p14="http://schemas.microsoft.com/office/powerpoint/2010/main" val="43117720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Binary vs. linear search </a:t>
            </a:r>
            <a:endParaRPr lang="en-US" dirty="0"/>
          </a:p>
        </p:txBody>
      </p:sp>
      <p:sp>
        <p:nvSpPr>
          <p:cNvPr id="6" name="Content Placeholder 5"/>
          <p:cNvSpPr>
            <a:spLocks noGrp="1"/>
          </p:cNvSpPr>
          <p:nvPr>
            <p:ph idx="1"/>
          </p:nvPr>
        </p:nvSpPr>
        <p:spPr/>
        <p:txBody>
          <a:bodyPr/>
          <a:lstStyle/>
          <a:p>
            <a:r>
              <a:rPr lang="en-US" dirty="0" smtClean="0"/>
              <a:t>Binary search is fast for the same reason that quicksort and mergesort are fast</a:t>
            </a:r>
          </a:p>
          <a:p>
            <a:r>
              <a:rPr lang="en-US" dirty="0" smtClean="0"/>
              <a:t>In each recursive call (or each iteration), half of the remaining array can be discounted from the search</a:t>
            </a:r>
          </a:p>
          <a:p>
            <a:pPr marL="182880" lvl="1"/>
            <a:r>
              <a:rPr lang="en-US" sz="2400" dirty="0" smtClean="0"/>
              <a:t>So there are only around </a:t>
            </a:r>
            <a:r>
              <a:rPr lang="en-US" sz="2400" i="1" dirty="0" smtClean="0"/>
              <a:t>log</a:t>
            </a:r>
            <a:r>
              <a:rPr lang="en-US" sz="2400" i="1" baseline="-25000" dirty="0" smtClean="0"/>
              <a:t>2</a:t>
            </a:r>
            <a:r>
              <a:rPr lang="en-US" sz="2400" i="1" dirty="0" smtClean="0"/>
              <a:t>n</a:t>
            </a:r>
            <a:r>
              <a:rPr lang="en-US" sz="2400" dirty="0" smtClean="0"/>
              <a:t> calls (or iterations) </a:t>
            </a:r>
          </a:p>
          <a:p>
            <a:pPr lvl="1"/>
            <a:r>
              <a:rPr lang="en-US" dirty="0">
                <a:latin typeface="Times New Roman" panose="02020603050405020304" pitchFamily="18" charset="0"/>
                <a:cs typeface="Times New Roman" panose="02020603050405020304" pitchFamily="18" charset="0"/>
              </a:rPr>
              <a:t>e.g. for an array of size 1,000, only 11 items must be inspected</a:t>
            </a:r>
          </a:p>
          <a:p>
            <a:pPr lvl="1"/>
            <a:r>
              <a:rPr lang="en-US" dirty="0">
                <a:latin typeface="Times New Roman" panose="02020603050405020304" pitchFamily="18" charset="0"/>
                <a:cs typeface="Times New Roman" panose="02020603050405020304" pitchFamily="18" charset="0"/>
              </a:rPr>
              <a:t>e.g. for an array of size 1,000,000, only 21 items </a:t>
            </a:r>
          </a:p>
          <a:p>
            <a:pPr lvl="1"/>
            <a:r>
              <a:rPr lang="en-US" dirty="0">
                <a:latin typeface="Times New Roman" panose="02020603050405020304" pitchFamily="18" charset="0"/>
                <a:cs typeface="Times New Roman" panose="02020603050405020304" pitchFamily="18" charset="0"/>
              </a:rPr>
              <a:t>e.g. for an array of size 1,000,000,000, only 31 items </a:t>
            </a:r>
          </a:p>
          <a:p>
            <a:pPr lvl="1"/>
            <a:endParaRPr lang="en-US" dirty="0" smtClean="0"/>
          </a:p>
        </p:txBody>
      </p:sp>
      <p:sp>
        <p:nvSpPr>
          <p:cNvPr id="5" name="Slide Number Placeholder 2"/>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66</a:t>
            </a:fld>
            <a:endParaRPr lang="en-AU" sz="1400" dirty="0"/>
          </a:p>
        </p:txBody>
      </p:sp>
    </p:spTree>
    <p:extLst>
      <p:ext uri="{BB962C8B-B14F-4D97-AF65-F5344CB8AC3E}">
        <p14:creationId xmlns:p14="http://schemas.microsoft.com/office/powerpoint/2010/main" val="379554830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6" name="Content Placeholder 5"/>
          <p:cNvSpPr>
            <a:spLocks noGrp="1"/>
          </p:cNvSpPr>
          <p:nvPr>
            <p:ph idx="1"/>
          </p:nvPr>
        </p:nvSpPr>
        <p:spPr/>
        <p:txBody>
          <a:bodyPr/>
          <a:lstStyle/>
          <a:p>
            <a:r>
              <a:rPr lang="en-US" dirty="0" smtClean="0"/>
              <a:t>We study sorting algorithms because they provide good examples of many of the features that affect the run-time of program code</a:t>
            </a:r>
          </a:p>
          <a:p>
            <a:r>
              <a:rPr lang="en-US" dirty="0" smtClean="0"/>
              <a:t>When checking the efficiency of your own code, consider</a:t>
            </a:r>
          </a:p>
          <a:p>
            <a:pPr lvl="1"/>
            <a:r>
              <a:rPr lang="en-US" dirty="0" smtClean="0"/>
              <a:t>Number of loops, and depth of nesting</a:t>
            </a:r>
          </a:p>
          <a:p>
            <a:pPr lvl="1"/>
            <a:r>
              <a:rPr lang="en-US" dirty="0" smtClean="0"/>
              <a:t>Number of comparison operations</a:t>
            </a:r>
          </a:p>
          <a:p>
            <a:pPr lvl="1"/>
            <a:r>
              <a:rPr lang="en-US" dirty="0" smtClean="0"/>
              <a:t>Number of swap (or similar) operations</a:t>
            </a:r>
          </a:p>
          <a:p>
            <a:pPr lvl="1"/>
            <a:endParaRPr lang="en-US" dirty="0" smtClean="0"/>
          </a:p>
        </p:txBody>
      </p:sp>
      <p:sp>
        <p:nvSpPr>
          <p:cNvPr id="5" name="Slide Number Placeholder 2"/>
          <p:cNvSpPr>
            <a:spLocks noGrp="1"/>
          </p:cNvSpPr>
          <p:nvPr>
            <p:ph type="sldNum" sz="quarter" idx="10"/>
          </p:nvPr>
        </p:nvSpPr>
        <p:spPr>
          <a:xfrm>
            <a:off x="457200" y="18288"/>
            <a:ext cx="2895600" cy="32918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47803AF1-8A25-EA4A-B281-E0C9735E2C77}" type="slidenum">
              <a:rPr lang="en-AU" sz="1400"/>
              <a:pPr/>
              <a:t>67</a:t>
            </a:fld>
            <a:endParaRPr lang="en-AU" sz="1400" dirty="0"/>
          </a:p>
        </p:txBody>
      </p:sp>
    </p:spTree>
    <p:extLst>
      <p:ext uri="{BB962C8B-B14F-4D97-AF65-F5344CB8AC3E}">
        <p14:creationId xmlns:p14="http://schemas.microsoft.com/office/powerpoint/2010/main" val="16050894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6B324653-8959-ED44-97A7-D2104CD00D92}" type="slidenum">
              <a:rPr lang="en-AU" sz="1400"/>
              <a:pPr/>
              <a:t>7</a:t>
            </a:fld>
            <a:endParaRPr lang="en-AU" sz="1400" dirty="0"/>
          </a:p>
        </p:txBody>
      </p:sp>
      <p:sp>
        <p:nvSpPr>
          <p:cNvPr id="21507" name="Rectangle 2"/>
          <p:cNvSpPr>
            <a:spLocks noGrp="1" noChangeArrowheads="1"/>
          </p:cNvSpPr>
          <p:nvPr>
            <p:ph type="title"/>
          </p:nvPr>
        </p:nvSpPr>
        <p:spPr/>
        <p:txBody>
          <a:bodyPr/>
          <a:lstStyle/>
          <a:p>
            <a:r>
              <a:rPr lang="en-AU" dirty="0">
                <a:latin typeface="Times New Roman" charset="0"/>
                <a:ea typeface="ＭＳ Ｐゴシック" charset="0"/>
                <a:cs typeface="ＭＳ Ｐゴシック" charset="0"/>
              </a:rPr>
              <a:t>Our favourite </a:t>
            </a:r>
            <a:r>
              <a:rPr lang="en-AU" dirty="0" smtClean="0">
                <a:latin typeface="Times New Roman" charset="0"/>
                <a:ea typeface="ＭＳ Ｐゴシック" charset="0"/>
                <a:cs typeface="ＭＳ Ｐゴシック" charset="0"/>
              </a:rPr>
              <a:t>student </a:t>
            </a:r>
            <a:r>
              <a:rPr lang="en-AU" dirty="0">
                <a:latin typeface="Times New Roman" charset="0"/>
                <a:ea typeface="ＭＳ Ｐゴシック" charset="0"/>
                <a:cs typeface="ＭＳ Ｐゴシック" charset="0"/>
              </a:rPr>
              <a:t>class</a:t>
            </a:r>
            <a:endParaRPr lang="en-US" dirty="0">
              <a:latin typeface="Times New Roman" charset="0"/>
              <a:ea typeface="ＭＳ Ｐゴシック" charset="0"/>
              <a:cs typeface="ＭＳ Ｐゴシック" charset="0"/>
            </a:endParaRPr>
          </a:p>
        </p:txBody>
      </p:sp>
      <p:sp>
        <p:nvSpPr>
          <p:cNvPr id="21508" name="Rectangle 3"/>
          <p:cNvSpPr>
            <a:spLocks noGrp="1" noChangeArrowheads="1"/>
          </p:cNvSpPr>
          <p:nvPr>
            <p:ph type="body" idx="1"/>
          </p:nvPr>
        </p:nvSpPr>
        <p:spPr>
          <a:xfrm>
            <a:off x="457200" y="1602000"/>
            <a:ext cx="7772400" cy="5184775"/>
          </a:xfrm>
          <a:noFill/>
        </p:spPr>
        <p:txBody>
          <a:bodyPr/>
          <a:lstStyle/>
          <a:p>
            <a:pPr>
              <a:buFontTx/>
              <a:buNone/>
            </a:pPr>
            <a:r>
              <a:rPr lang="en-US" sz="1400" dirty="0">
                <a:latin typeface="Courier" charset="0"/>
                <a:ea typeface="ＭＳ Ｐゴシック" charset="0"/>
                <a:cs typeface="ＭＳ Ｐゴシック" charset="0"/>
              </a:rPr>
              <a:t>    public class Student {</a:t>
            </a:r>
          </a:p>
          <a:p>
            <a:pPr lvl="1">
              <a:buFontTx/>
              <a:buNone/>
            </a:pPr>
            <a:r>
              <a:rPr lang="en-US" sz="1400" dirty="0">
                <a:latin typeface="Courier" charset="0"/>
                <a:ea typeface="ＭＳ Ｐゴシック" charset="0"/>
              </a:rPr>
              <a:t>  private String studentID;</a:t>
            </a:r>
          </a:p>
          <a:p>
            <a:pPr lvl="1">
              <a:buFontTx/>
              <a:buNone/>
            </a:pPr>
            <a:r>
              <a:rPr lang="en-US" sz="1400" dirty="0">
                <a:latin typeface="Courier" charset="0"/>
                <a:ea typeface="ＭＳ Ｐゴシック" charset="0"/>
              </a:rPr>
              <a:t>  private int mark;</a:t>
            </a:r>
          </a:p>
          <a:p>
            <a:pPr lvl="1">
              <a:buFontTx/>
              <a:buNone/>
            </a:pPr>
            <a:endParaRPr lang="en-US" sz="1400" dirty="0">
              <a:latin typeface="Courier" charset="0"/>
              <a:ea typeface="ＭＳ Ｐゴシック" charset="0"/>
            </a:endParaRPr>
          </a:p>
          <a:p>
            <a:pPr lvl="1">
              <a:buFontTx/>
              <a:buNone/>
            </a:pPr>
            <a:r>
              <a:rPr lang="en-US" sz="1400" dirty="0">
                <a:latin typeface="Courier" charset="0"/>
                <a:ea typeface="ＭＳ Ｐゴシック" charset="0"/>
              </a:rPr>
              <a:t>  public Student(String studentID, int mark) </a:t>
            </a:r>
            <a:endParaRPr lang="en-US" sz="1400" dirty="0" smtClean="0">
              <a:latin typeface="Courier" charset="0"/>
              <a:ea typeface="ＭＳ Ｐゴシック" charset="0"/>
            </a:endParaRPr>
          </a:p>
          <a:p>
            <a:pPr lvl="1">
              <a:buFontTx/>
              <a:buNone/>
            </a:pPr>
            <a:r>
              <a:rPr lang="en-US" sz="1400" dirty="0">
                <a:latin typeface="Courier" charset="0"/>
                <a:ea typeface="ＭＳ Ｐゴシック" charset="0"/>
              </a:rPr>
              <a:t> </a:t>
            </a:r>
            <a:r>
              <a:rPr lang="en-US" sz="1400" dirty="0" smtClean="0">
                <a:latin typeface="Courier" charset="0"/>
                <a:ea typeface="ＭＳ Ｐゴシック" charset="0"/>
              </a:rPr>
              <a:t> {</a:t>
            </a:r>
            <a:endParaRPr lang="en-US" sz="1400" dirty="0">
              <a:latin typeface="Courier" charset="0"/>
              <a:ea typeface="ＭＳ Ｐゴシック" charset="0"/>
            </a:endParaRPr>
          </a:p>
          <a:p>
            <a:pPr lvl="1">
              <a:buFontTx/>
              <a:buNone/>
            </a:pPr>
            <a:r>
              <a:rPr lang="en-AU" sz="1400" dirty="0">
                <a:latin typeface="Courier" charset="0"/>
                <a:ea typeface="ＭＳ Ｐゴシック" charset="0"/>
              </a:rPr>
              <a:t>    this.studentID = studentID;</a:t>
            </a:r>
          </a:p>
          <a:p>
            <a:pPr lvl="1">
              <a:buFontTx/>
              <a:buNone/>
            </a:pPr>
            <a:r>
              <a:rPr lang="en-AU" sz="1400" dirty="0">
                <a:latin typeface="Courier" charset="0"/>
                <a:ea typeface="ＭＳ Ｐゴシック" charset="0"/>
              </a:rPr>
              <a:t>    this.mark = mark;</a:t>
            </a:r>
          </a:p>
          <a:p>
            <a:pPr lvl="1">
              <a:buFontTx/>
              <a:buNone/>
            </a:pPr>
            <a:r>
              <a:rPr lang="en-AU" sz="1400" dirty="0">
                <a:latin typeface="Courier" charset="0"/>
                <a:ea typeface="ＭＳ Ｐゴシック" charset="0"/>
              </a:rPr>
              <a:t>  }</a:t>
            </a:r>
          </a:p>
          <a:p>
            <a:pPr lvl="1">
              <a:buFontTx/>
              <a:buNone/>
            </a:pPr>
            <a:endParaRPr lang="en-US" sz="1400" dirty="0">
              <a:latin typeface="Courier" charset="0"/>
              <a:ea typeface="ＭＳ Ｐゴシック" charset="0"/>
            </a:endParaRPr>
          </a:p>
          <a:p>
            <a:pPr lvl="1">
              <a:buFontTx/>
              <a:buNone/>
            </a:pPr>
            <a:r>
              <a:rPr lang="en-US" sz="1400" dirty="0">
                <a:latin typeface="Courier" charset="0"/>
                <a:ea typeface="ＭＳ Ｐゴシック" charset="0"/>
              </a:rPr>
              <a:t>  public String getStudentID() </a:t>
            </a:r>
            <a:endParaRPr lang="en-US" sz="1400" dirty="0" smtClean="0">
              <a:latin typeface="Courier" charset="0"/>
              <a:ea typeface="ＭＳ Ｐゴシック" charset="0"/>
            </a:endParaRPr>
          </a:p>
          <a:p>
            <a:pPr lvl="1">
              <a:buFontTx/>
              <a:buNone/>
            </a:pPr>
            <a:r>
              <a:rPr lang="en-US" sz="1400" dirty="0">
                <a:latin typeface="Courier" charset="0"/>
                <a:ea typeface="ＭＳ Ｐゴシック" charset="0"/>
              </a:rPr>
              <a:t> </a:t>
            </a:r>
            <a:r>
              <a:rPr lang="en-US" sz="1400" dirty="0" smtClean="0">
                <a:latin typeface="Courier" charset="0"/>
                <a:ea typeface="ＭＳ Ｐゴシック" charset="0"/>
              </a:rPr>
              <a:t> {</a:t>
            </a:r>
            <a:endParaRPr lang="en-US" sz="1400" dirty="0">
              <a:latin typeface="Courier" charset="0"/>
              <a:ea typeface="ＭＳ Ｐゴシック" charset="0"/>
            </a:endParaRPr>
          </a:p>
          <a:p>
            <a:pPr lvl="1">
              <a:buFontTx/>
              <a:buNone/>
            </a:pPr>
            <a:r>
              <a:rPr lang="en-US" sz="1400" dirty="0">
                <a:latin typeface="Courier" charset="0"/>
                <a:ea typeface="ＭＳ Ｐゴシック" charset="0"/>
              </a:rPr>
              <a:t>    return studentID;</a:t>
            </a:r>
          </a:p>
          <a:p>
            <a:pPr lvl="1">
              <a:buFontTx/>
              <a:buNone/>
            </a:pPr>
            <a:r>
              <a:rPr lang="en-US" sz="1400" dirty="0">
                <a:latin typeface="Courier" charset="0"/>
                <a:ea typeface="ＭＳ Ｐゴシック" charset="0"/>
              </a:rPr>
              <a:t>  }</a:t>
            </a:r>
          </a:p>
          <a:p>
            <a:pPr lvl="1">
              <a:buFontTx/>
              <a:buNone/>
            </a:pPr>
            <a:endParaRPr lang="en-US" sz="1400" dirty="0">
              <a:latin typeface="Courier" charset="0"/>
              <a:ea typeface="ＭＳ Ｐゴシック" charset="0"/>
            </a:endParaRPr>
          </a:p>
          <a:p>
            <a:pPr lvl="1">
              <a:buFontTx/>
              <a:buNone/>
            </a:pPr>
            <a:r>
              <a:rPr lang="en-US" sz="1400" dirty="0">
                <a:latin typeface="Courier" charset="0"/>
                <a:ea typeface="ＭＳ Ｐゴシック" charset="0"/>
              </a:rPr>
              <a:t>  public int getMark() </a:t>
            </a:r>
            <a:endParaRPr lang="en-US" sz="1400" dirty="0" smtClean="0">
              <a:latin typeface="Courier" charset="0"/>
              <a:ea typeface="ＭＳ Ｐゴシック" charset="0"/>
            </a:endParaRPr>
          </a:p>
          <a:p>
            <a:pPr lvl="1">
              <a:buFontTx/>
              <a:buNone/>
            </a:pPr>
            <a:r>
              <a:rPr lang="en-US" sz="1400" dirty="0">
                <a:latin typeface="Courier" charset="0"/>
                <a:ea typeface="ＭＳ Ｐゴシック" charset="0"/>
              </a:rPr>
              <a:t> </a:t>
            </a:r>
            <a:r>
              <a:rPr lang="en-US" sz="1400" dirty="0" smtClean="0">
                <a:latin typeface="Courier" charset="0"/>
                <a:ea typeface="ＭＳ Ｐゴシック" charset="0"/>
              </a:rPr>
              <a:t> {</a:t>
            </a:r>
            <a:endParaRPr lang="en-US" sz="1400" dirty="0">
              <a:latin typeface="Courier" charset="0"/>
              <a:ea typeface="ＭＳ Ｐゴシック" charset="0"/>
            </a:endParaRPr>
          </a:p>
          <a:p>
            <a:pPr lvl="1">
              <a:buFontTx/>
              <a:buNone/>
            </a:pPr>
            <a:r>
              <a:rPr lang="en-US" sz="1400" dirty="0">
                <a:latin typeface="Courier" charset="0"/>
                <a:ea typeface="ＭＳ Ｐゴシック" charset="0"/>
              </a:rPr>
              <a:t>    return mark;</a:t>
            </a:r>
          </a:p>
          <a:p>
            <a:pPr lvl="1">
              <a:buFontTx/>
              <a:buNone/>
            </a:pPr>
            <a:r>
              <a:rPr lang="en-US" sz="1400" dirty="0">
                <a:latin typeface="Courier" charset="0"/>
                <a:ea typeface="ＭＳ Ｐゴシック" charset="0"/>
              </a:rPr>
              <a:t>  }</a:t>
            </a:r>
          </a:p>
          <a:p>
            <a:pPr lvl="1">
              <a:buFontTx/>
              <a:buNone/>
            </a:pPr>
            <a:r>
              <a:rPr lang="en-US" sz="1400" dirty="0">
                <a:latin typeface="Courier" charset="0"/>
                <a:ea typeface="ＭＳ Ｐゴシック" charset="0"/>
              </a:rPr>
              <a:t>}</a:t>
            </a:r>
          </a:p>
        </p:txBody>
      </p:sp>
      <p:sp>
        <p:nvSpPr>
          <p:cNvPr id="379908" name="Text Box 4"/>
          <p:cNvSpPr txBox="1">
            <a:spLocks noChangeArrowheads="1"/>
          </p:cNvSpPr>
          <p:nvPr/>
        </p:nvSpPr>
        <p:spPr bwMode="auto">
          <a:xfrm>
            <a:off x="5827712" y="3644900"/>
            <a:ext cx="2859087" cy="1569660"/>
          </a:xfrm>
          <a:prstGeom prst="rect">
            <a:avLst/>
          </a:prstGeom>
          <a:solidFill>
            <a:srgbClr val="FFFFCC"/>
          </a:solidFill>
          <a:ln w="12700">
            <a:solidFill>
              <a:schemeClr val="tx1"/>
            </a:solidFill>
            <a:miter lim="800000"/>
            <a:headEnd/>
            <a:tailEnd/>
          </a:ln>
          <a:effectLst>
            <a:outerShdw blurRad="63500" dist="107763" dir="2700000" algn="ctr" rotWithShape="0">
              <a:schemeClr val="bg2">
                <a:alpha val="50000"/>
              </a:schemeClr>
            </a:outerShdw>
          </a:effectLst>
        </p:spPr>
        <p:txBody>
          <a:bodyPr wrap="square">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AU" b="0" dirty="0"/>
              <a:t>A skeleton version of a possible </a:t>
            </a:r>
            <a:r>
              <a:rPr lang="en-AU" b="0" dirty="0">
                <a:latin typeface="Courier" charset="0"/>
              </a:rPr>
              <a:t>Student</a:t>
            </a:r>
            <a:r>
              <a:rPr lang="en-AU" b="0" dirty="0"/>
              <a:t> class in a student records system</a:t>
            </a:r>
            <a:endParaRPr lang="en-US" b="0" dirty="0"/>
          </a:p>
        </p:txBody>
      </p:sp>
    </p:spTree>
    <p:extLst>
      <p:ext uri="{BB962C8B-B14F-4D97-AF65-F5344CB8AC3E}">
        <p14:creationId xmlns:p14="http://schemas.microsoft.com/office/powerpoint/2010/main" val="39755803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3"/>
          <p:cNvSpPr>
            <a:spLocks noGrp="1" noChangeArrowheads="1"/>
          </p:cNvSpPr>
          <p:nvPr>
            <p:ph type="body" idx="1"/>
          </p:nvPr>
        </p:nvSpPr>
        <p:spPr>
          <a:xfrm>
            <a:off x="457200" y="1602000"/>
            <a:ext cx="8385610" cy="4572000"/>
          </a:xfrm>
        </p:spPr>
        <p:txBody>
          <a:bodyPr/>
          <a:lstStyle/>
          <a:p>
            <a:r>
              <a:rPr lang="en-US" dirty="0">
                <a:latin typeface="Times New Roman" charset="0"/>
                <a:ea typeface="ＭＳ Ｐゴシック" charset="0"/>
                <a:cs typeface="ＭＳ Ｐゴシック" charset="0"/>
              </a:rPr>
              <a:t>We consider a class list being stored as </a:t>
            </a:r>
            <a:r>
              <a:rPr lang="en-US" dirty="0" smtClean="0">
                <a:latin typeface="Times New Roman" charset="0"/>
                <a:ea typeface="ＭＳ Ｐゴシック" charset="0"/>
                <a:cs typeface="ＭＳ Ｐゴシック" charset="0"/>
              </a:rPr>
              <a:t>an ArrayList </a:t>
            </a:r>
          </a:p>
          <a:p>
            <a:r>
              <a:rPr lang="en-US" dirty="0" smtClean="0">
                <a:latin typeface="Times New Roman" charset="0"/>
                <a:ea typeface="ＭＳ Ｐゴシック" charset="0"/>
                <a:cs typeface="ＭＳ Ｐゴシック" charset="0"/>
              </a:rPr>
              <a:t>The </a:t>
            </a:r>
            <a:r>
              <a:rPr lang="en-US" dirty="0">
                <a:latin typeface="Times New Roman" charset="0"/>
                <a:ea typeface="ＭＳ Ｐゴシック" charset="0"/>
                <a:cs typeface="ＭＳ Ｐゴシック" charset="0"/>
              </a:rPr>
              <a:t>question </a:t>
            </a:r>
            <a:r>
              <a:rPr lang="en-US" dirty="0" smtClean="0">
                <a:latin typeface="Times New Roman" charset="0"/>
                <a:ea typeface="ＭＳ Ｐゴシック" charset="0"/>
                <a:cs typeface="ＭＳ Ｐゴシック" charset="0"/>
              </a:rPr>
              <a:t>we consider </a:t>
            </a:r>
            <a:r>
              <a:rPr lang="en-US" dirty="0">
                <a:latin typeface="Times New Roman" charset="0"/>
                <a:ea typeface="ＭＳ Ｐゴシック" charset="0"/>
                <a:cs typeface="ＭＳ Ｐゴシック" charset="0"/>
              </a:rPr>
              <a:t>is how to retrieve the data for a student with a given student number</a:t>
            </a:r>
          </a:p>
          <a:p>
            <a:endParaRPr lang="en-US" dirty="0">
              <a:latin typeface="Times New Roman" charset="0"/>
              <a:ea typeface="ＭＳ Ｐゴシック" charset="0"/>
              <a:cs typeface="ＭＳ Ｐゴシック" charset="0"/>
            </a:endParaRPr>
          </a:p>
          <a:p>
            <a:r>
              <a:rPr lang="en-US" dirty="0" smtClean="0">
                <a:latin typeface="Times New Roman" charset="0"/>
                <a:ea typeface="ＭＳ Ｐゴシック" charset="0"/>
                <a:cs typeface="ＭＳ Ｐゴシック" charset="0"/>
              </a:rPr>
              <a:t>So </a:t>
            </a:r>
            <a:r>
              <a:rPr lang="en-US" dirty="0">
                <a:latin typeface="Times New Roman" charset="0"/>
                <a:ea typeface="ＭＳ Ｐゴシック" charset="0"/>
                <a:cs typeface="ＭＳ Ｐゴシック" charset="0"/>
              </a:rPr>
              <a:t>we will write a method with the following signature</a:t>
            </a:r>
          </a:p>
          <a:p>
            <a:endParaRPr lang="en-US" dirty="0">
              <a:latin typeface="Times New Roman" charset="0"/>
              <a:ea typeface="ＭＳ Ｐゴシック" charset="0"/>
              <a:cs typeface="ＭＳ Ｐゴシック" charset="0"/>
            </a:endParaRPr>
          </a:p>
          <a:p>
            <a:pPr>
              <a:buFontTx/>
              <a:buNone/>
            </a:pPr>
            <a:r>
              <a:rPr lang="en-US" sz="1600" dirty="0">
                <a:latin typeface="Courier" charset="0"/>
                <a:ea typeface="ＭＳ Ｐゴシック" charset="0"/>
                <a:cs typeface="ＭＳ Ｐゴシック" charset="0"/>
              </a:rPr>
              <a:t>public Student findStudent</a:t>
            </a:r>
            <a:r>
              <a:rPr lang="en-US" sz="1600" dirty="0" smtClean="0">
                <a:latin typeface="Courier" charset="0"/>
                <a:ea typeface="ＭＳ Ｐゴシック" charset="0"/>
                <a:cs typeface="ＭＳ Ｐゴシック" charset="0"/>
              </a:rPr>
              <a:t>(ArrayList&lt;Student&gt; </a:t>
            </a:r>
            <a:r>
              <a:rPr lang="en-US" sz="1600" dirty="0">
                <a:latin typeface="Courier" charset="0"/>
                <a:ea typeface="ＭＳ Ｐゴシック" charset="0"/>
                <a:cs typeface="ＭＳ Ｐゴシック" charset="0"/>
              </a:rPr>
              <a:t>classlist, String id)</a:t>
            </a:r>
          </a:p>
          <a:p>
            <a:pPr>
              <a:buFontTx/>
              <a:buNone/>
            </a:pPr>
            <a:endParaRPr lang="en-AU" sz="1600" dirty="0">
              <a:latin typeface="Times New Roman" charset="0"/>
              <a:ea typeface="ＭＳ Ｐゴシック" charset="0"/>
              <a:cs typeface="ＭＳ Ｐゴシック" charset="0"/>
            </a:endParaRPr>
          </a:p>
          <a:p>
            <a:pPr lvl="1"/>
            <a:endParaRPr lang="en-AU" dirty="0">
              <a:latin typeface="Times New Roman" charset="0"/>
              <a:ea typeface="ＭＳ Ｐゴシック" charset="0"/>
            </a:endParaRPr>
          </a:p>
        </p:txBody>
      </p:sp>
      <p:sp>
        <p:nvSpPr>
          <p:cNvPr id="22537" name="Line 8"/>
          <p:cNvSpPr>
            <a:spLocks noChangeShapeType="1"/>
          </p:cNvSpPr>
          <p:nvPr/>
        </p:nvSpPr>
        <p:spPr bwMode="auto">
          <a:xfrm flipV="1">
            <a:off x="1825308" y="4453978"/>
            <a:ext cx="0" cy="504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
        <p:nvSpPr>
          <p:cNvPr id="2253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D1826327-9154-FC4F-B400-125E56BA6534}" type="slidenum">
              <a:rPr lang="en-AU" sz="1400"/>
              <a:pPr/>
              <a:t>8</a:t>
            </a:fld>
            <a:endParaRPr lang="en-AU" sz="1400" dirty="0"/>
          </a:p>
        </p:txBody>
      </p:sp>
      <p:sp>
        <p:nvSpPr>
          <p:cNvPr id="22531" name="Rectangle 2"/>
          <p:cNvSpPr>
            <a:spLocks noGrp="1" noChangeArrowheads="1"/>
          </p:cNvSpPr>
          <p:nvPr>
            <p:ph type="title"/>
          </p:nvPr>
        </p:nvSpPr>
        <p:spPr/>
        <p:txBody>
          <a:bodyPr/>
          <a:lstStyle/>
          <a:p>
            <a:r>
              <a:rPr lang="en-US" dirty="0" smtClean="0">
                <a:latin typeface="Times New Roman" charset="0"/>
                <a:ea typeface="ＭＳ Ｐゴシック" charset="0"/>
                <a:cs typeface="ＭＳ Ｐゴシック" charset="0"/>
              </a:rPr>
              <a:t>A collection </a:t>
            </a:r>
            <a:r>
              <a:rPr lang="en-US" dirty="0">
                <a:latin typeface="Times New Roman" charset="0"/>
                <a:ea typeface="ＭＳ Ｐゴシック" charset="0"/>
                <a:cs typeface="ＭＳ Ｐゴシック" charset="0"/>
              </a:rPr>
              <a:t>of </a:t>
            </a:r>
            <a:r>
              <a:rPr lang="en-US" dirty="0" smtClean="0">
                <a:latin typeface="Times New Roman" charset="0"/>
                <a:ea typeface="ＭＳ Ｐゴシック" charset="0"/>
                <a:cs typeface="ＭＳ Ｐゴシック" charset="0"/>
              </a:rPr>
              <a:t>students</a:t>
            </a:r>
            <a:endParaRPr lang="en-AU" dirty="0">
              <a:latin typeface="Times New Roman" charset="0"/>
              <a:ea typeface="ＭＳ Ｐゴシック" charset="0"/>
              <a:cs typeface="ＭＳ Ｐゴシック" charset="0"/>
            </a:endParaRPr>
          </a:p>
        </p:txBody>
      </p:sp>
      <p:sp>
        <p:nvSpPr>
          <p:cNvPr id="360452" name="Text Box 4"/>
          <p:cNvSpPr txBox="1">
            <a:spLocks noChangeArrowheads="1"/>
          </p:cNvSpPr>
          <p:nvPr/>
        </p:nvSpPr>
        <p:spPr bwMode="auto">
          <a:xfrm>
            <a:off x="723520" y="4949278"/>
            <a:ext cx="2232000" cy="1019175"/>
          </a:xfrm>
          <a:prstGeom prst="rect">
            <a:avLst/>
          </a:prstGeom>
          <a:solidFill>
            <a:srgbClr val="FFFFCC"/>
          </a:solidFill>
          <a:ln w="12700">
            <a:solidFill>
              <a:schemeClr val="tx1"/>
            </a:solidFill>
            <a:miter lim="800000"/>
            <a:headEnd/>
            <a:tailEnd/>
          </a:ln>
          <a:effectLst>
            <a:outerShdw blurRad="63500" dist="107763" dir="2700000" algn="ctr" rotWithShape="0">
              <a:schemeClr val="bg2">
                <a:alpha val="74998"/>
              </a:schemeClr>
            </a:outerShdw>
          </a:effec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US" sz="2000" b="0" dirty="0"/>
              <a:t>The method returns a (reference to a) </a:t>
            </a:r>
            <a:r>
              <a:rPr lang="en-US" sz="2000" b="0" dirty="0">
                <a:latin typeface="Courier" charset="0"/>
              </a:rPr>
              <a:t>Student</a:t>
            </a:r>
            <a:r>
              <a:rPr lang="en-US" sz="2000" b="0" dirty="0"/>
              <a:t> object</a:t>
            </a:r>
            <a:endParaRPr lang="en-AU" sz="2000" b="0" dirty="0"/>
          </a:p>
        </p:txBody>
      </p:sp>
      <p:sp>
        <p:nvSpPr>
          <p:cNvPr id="22536" name="Line 7"/>
          <p:cNvSpPr>
            <a:spLocks noChangeShapeType="1"/>
          </p:cNvSpPr>
          <p:nvPr/>
        </p:nvSpPr>
        <p:spPr bwMode="auto">
          <a:xfrm flipV="1">
            <a:off x="4994275" y="4464000"/>
            <a:ext cx="0" cy="756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
        <p:nvSpPr>
          <p:cNvPr id="22538" name="Line 9"/>
          <p:cNvSpPr>
            <a:spLocks noChangeShapeType="1"/>
          </p:cNvSpPr>
          <p:nvPr/>
        </p:nvSpPr>
        <p:spPr bwMode="auto">
          <a:xfrm flipV="1">
            <a:off x="7933784" y="4464189"/>
            <a:ext cx="0" cy="540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
        <p:nvSpPr>
          <p:cNvPr id="360454" name="Text Box 6"/>
          <p:cNvSpPr txBox="1">
            <a:spLocks noChangeArrowheads="1"/>
          </p:cNvSpPr>
          <p:nvPr/>
        </p:nvSpPr>
        <p:spPr bwMode="auto">
          <a:xfrm>
            <a:off x="6876000" y="4959488"/>
            <a:ext cx="2124000" cy="1044000"/>
          </a:xfrm>
          <a:prstGeom prst="rect">
            <a:avLst/>
          </a:prstGeom>
          <a:solidFill>
            <a:srgbClr val="FFFFCC"/>
          </a:solidFill>
          <a:ln w="12700">
            <a:solidFill>
              <a:schemeClr val="tx1"/>
            </a:solidFill>
            <a:miter lim="800000"/>
            <a:headEnd/>
            <a:tailEnd/>
          </a:ln>
          <a:effectLst>
            <a:outerShdw blurRad="63500" dist="107763" dir="2700000" algn="ctr" rotWithShape="0">
              <a:schemeClr val="bg2">
                <a:alpha val="74998"/>
              </a:schemeClr>
            </a:outerShdw>
          </a:effectLst>
        </p:spPr>
        <p:txBody>
          <a:bodyPr>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US" sz="2000" b="0" dirty="0"/>
              <a:t>The student ID we want is the other parameter</a:t>
            </a:r>
            <a:endParaRPr lang="en-AU" sz="2000" b="0" dirty="0"/>
          </a:p>
        </p:txBody>
      </p:sp>
      <p:sp>
        <p:nvSpPr>
          <p:cNvPr id="360453" name="Text Box 5"/>
          <p:cNvSpPr txBox="1">
            <a:spLocks noChangeArrowheads="1"/>
          </p:cNvSpPr>
          <p:nvPr/>
        </p:nvSpPr>
        <p:spPr bwMode="auto">
          <a:xfrm>
            <a:off x="3708000" y="5115133"/>
            <a:ext cx="2594485" cy="707886"/>
          </a:xfrm>
          <a:prstGeom prst="rect">
            <a:avLst/>
          </a:prstGeom>
          <a:solidFill>
            <a:srgbClr val="FFFFCC"/>
          </a:solidFill>
          <a:ln w="12700">
            <a:solidFill>
              <a:schemeClr val="tx1"/>
            </a:solidFill>
            <a:miter lim="800000"/>
            <a:headEnd/>
            <a:tailEnd/>
          </a:ln>
          <a:effectLst>
            <a:outerShdw blurRad="63500" dist="107763" dir="2700000" algn="ctr" rotWithShape="0">
              <a:schemeClr val="bg2">
                <a:alpha val="74998"/>
              </a:schemeClr>
            </a:outerShdw>
          </a:effectLst>
        </p:spPr>
        <p:txBody>
          <a:bodyPr wrap="square">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US" sz="2000" b="0" dirty="0" smtClean="0"/>
              <a:t>The arraylist </a:t>
            </a:r>
            <a:r>
              <a:rPr lang="en-US" sz="2000" b="0" dirty="0"/>
              <a:t>of students is a parameter</a:t>
            </a:r>
            <a:endParaRPr lang="en-AU" sz="2000" b="0" dirty="0"/>
          </a:p>
        </p:txBody>
      </p:sp>
    </p:spTree>
    <p:extLst>
      <p:ext uri="{BB962C8B-B14F-4D97-AF65-F5344CB8AC3E}">
        <p14:creationId xmlns:p14="http://schemas.microsoft.com/office/powerpoint/2010/main" val="5917968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fld id="{8A8E67A1-ABDE-4A4C-A0AC-A9B7182CA3E3}" type="slidenum">
              <a:rPr lang="en-AU" sz="1400"/>
              <a:pPr/>
              <a:t>9</a:t>
            </a:fld>
            <a:endParaRPr lang="en-AU" sz="1400" dirty="0"/>
          </a:p>
        </p:txBody>
      </p:sp>
      <p:sp>
        <p:nvSpPr>
          <p:cNvPr id="23555" name="Rectangle 2"/>
          <p:cNvSpPr>
            <a:spLocks noGrp="1" noChangeArrowheads="1"/>
          </p:cNvSpPr>
          <p:nvPr>
            <p:ph type="title"/>
          </p:nvPr>
        </p:nvSpPr>
        <p:spPr/>
        <p:txBody>
          <a:bodyPr/>
          <a:lstStyle/>
          <a:p>
            <a:r>
              <a:rPr lang="en-US" dirty="0" smtClean="0">
                <a:latin typeface="Times New Roman" charset="0"/>
                <a:ea typeface="ＭＳ Ｐゴシック" charset="0"/>
                <a:cs typeface="ＭＳ Ｐゴシック" charset="0"/>
              </a:rPr>
              <a:t>Linear search</a:t>
            </a:r>
            <a:endParaRPr lang="en-AU" dirty="0">
              <a:latin typeface="Times New Roman" charset="0"/>
              <a:ea typeface="ＭＳ Ｐゴシック" charset="0"/>
              <a:cs typeface="ＭＳ Ｐゴシック" charset="0"/>
            </a:endParaRPr>
          </a:p>
        </p:txBody>
      </p:sp>
      <p:sp>
        <p:nvSpPr>
          <p:cNvPr id="23556" name="Text Box 3"/>
          <p:cNvSpPr txBox="1">
            <a:spLocks noChangeArrowheads="1"/>
          </p:cNvSpPr>
          <p:nvPr/>
        </p:nvSpPr>
        <p:spPr bwMode="auto">
          <a:xfrm>
            <a:off x="457200" y="1602000"/>
            <a:ext cx="8545286" cy="2185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20000"/>
              </a:spcBef>
              <a:spcAft>
                <a:spcPct val="0"/>
              </a:spcAft>
              <a:defRPr sz="2400" b="1">
                <a:solidFill>
                  <a:schemeClr val="tx1"/>
                </a:solidFill>
                <a:latin typeface="Times New Roman" charset="0"/>
                <a:ea typeface="ＭＳ Ｐゴシック" charset="0"/>
              </a:defRPr>
            </a:lvl6pPr>
            <a:lvl7pPr marL="914400" eaLnBrk="0" fontAlgn="base" hangingPunct="0">
              <a:spcBef>
                <a:spcPct val="20000"/>
              </a:spcBef>
              <a:spcAft>
                <a:spcPct val="0"/>
              </a:spcAft>
              <a:defRPr sz="2400" b="1">
                <a:solidFill>
                  <a:schemeClr val="tx1"/>
                </a:solidFill>
                <a:latin typeface="Times New Roman" charset="0"/>
                <a:ea typeface="ＭＳ Ｐゴシック" charset="0"/>
              </a:defRPr>
            </a:lvl7pPr>
            <a:lvl8pPr marL="1371600" eaLnBrk="0" fontAlgn="base" hangingPunct="0">
              <a:spcBef>
                <a:spcPct val="20000"/>
              </a:spcBef>
              <a:spcAft>
                <a:spcPct val="0"/>
              </a:spcAft>
              <a:defRPr sz="2400" b="1">
                <a:solidFill>
                  <a:schemeClr val="tx1"/>
                </a:solidFill>
                <a:latin typeface="Times New Roman" charset="0"/>
                <a:ea typeface="ＭＳ Ｐゴシック" charset="0"/>
              </a:defRPr>
            </a:lvl8pPr>
            <a:lvl9pPr marL="1828800" eaLnBrk="0" fontAlgn="base" hangingPunct="0">
              <a:spcBef>
                <a:spcPct val="20000"/>
              </a:spcBef>
              <a:spcAft>
                <a:spcPct val="0"/>
              </a:spcAft>
              <a:defRPr sz="2400" b="1">
                <a:solidFill>
                  <a:schemeClr val="tx1"/>
                </a:solidFill>
                <a:latin typeface="Times New Roman" charset="0"/>
                <a:ea typeface="ＭＳ Ｐゴシック" charset="0"/>
              </a:defRPr>
            </a:lvl9pPr>
          </a:lstStyle>
          <a:p>
            <a:pPr algn="l">
              <a:spcBef>
                <a:spcPct val="50000"/>
              </a:spcBef>
              <a:buFontTx/>
              <a:buNone/>
            </a:pPr>
            <a:r>
              <a:rPr lang="en-US" sz="1600" b="0" dirty="0">
                <a:latin typeface="Courier" charset="0"/>
              </a:rPr>
              <a:t>public Student </a:t>
            </a:r>
            <a:r>
              <a:rPr lang="en-US" sz="1600" b="0" dirty="0" smtClean="0">
                <a:latin typeface="Courier" charset="0"/>
              </a:rPr>
              <a:t>findStudent(ArrayList&lt;Student&gt; classlist</a:t>
            </a:r>
            <a:r>
              <a:rPr lang="en-US" sz="1600" b="0" dirty="0">
                <a:latin typeface="Courier" charset="0"/>
              </a:rPr>
              <a:t>, </a:t>
            </a:r>
            <a:r>
              <a:rPr lang="en-US" sz="1600" b="0" dirty="0" smtClean="0">
                <a:latin typeface="Courier" charset="0"/>
              </a:rPr>
              <a:t>String </a:t>
            </a:r>
            <a:r>
              <a:rPr lang="en-US" sz="1600" b="0" dirty="0">
                <a:latin typeface="Courier" charset="0"/>
              </a:rPr>
              <a:t>id) </a:t>
            </a:r>
            <a:endParaRPr lang="en-US" sz="1600" b="0" dirty="0" smtClean="0">
              <a:latin typeface="Courier" charset="0"/>
            </a:endParaRPr>
          </a:p>
          <a:p>
            <a:pPr algn="l">
              <a:spcBef>
                <a:spcPct val="50000"/>
              </a:spcBef>
              <a:buFontTx/>
              <a:buNone/>
            </a:pPr>
            <a:r>
              <a:rPr lang="en-US" sz="1600" b="0" dirty="0" smtClean="0">
                <a:latin typeface="Courier" charset="0"/>
              </a:rPr>
              <a:t>{</a:t>
            </a:r>
            <a:endParaRPr lang="en-US" sz="1600" b="0" dirty="0">
              <a:latin typeface="Courier" charset="0"/>
            </a:endParaRPr>
          </a:p>
          <a:p>
            <a:pPr algn="l">
              <a:spcBef>
                <a:spcPct val="50000"/>
              </a:spcBef>
              <a:buFontTx/>
              <a:buNone/>
            </a:pPr>
            <a:r>
              <a:rPr lang="en-US" sz="1600" b="0" dirty="0">
                <a:latin typeface="Courier" charset="0"/>
              </a:rPr>
              <a:t>  for </a:t>
            </a:r>
            <a:r>
              <a:rPr lang="en-US" sz="1600" b="0" dirty="0" smtClean="0">
                <a:latin typeface="Courier" charset="0"/>
              </a:rPr>
              <a:t>(Student s : classlist ) </a:t>
            </a:r>
            <a:endParaRPr lang="en-US" sz="1600" b="0" dirty="0">
              <a:latin typeface="Courier" charset="0"/>
            </a:endParaRPr>
          </a:p>
          <a:p>
            <a:pPr algn="l">
              <a:spcBef>
                <a:spcPct val="50000"/>
              </a:spcBef>
              <a:buFontTx/>
              <a:buNone/>
            </a:pPr>
            <a:r>
              <a:rPr lang="en-US" sz="1600" b="0" dirty="0" smtClean="0">
                <a:latin typeface="Courier" charset="0"/>
              </a:rPr>
              <a:t>      if (s.getStudentID().equals(id)) return s;</a:t>
            </a:r>
            <a:endParaRPr lang="en-US" sz="1600" b="0" dirty="0">
              <a:latin typeface="Courier" charset="0"/>
            </a:endParaRPr>
          </a:p>
          <a:p>
            <a:pPr algn="l">
              <a:spcBef>
                <a:spcPct val="50000"/>
              </a:spcBef>
              <a:buFontTx/>
              <a:buNone/>
            </a:pPr>
            <a:r>
              <a:rPr lang="en-US" sz="1600" b="0" dirty="0">
                <a:latin typeface="Courier" charset="0"/>
              </a:rPr>
              <a:t>  return null;</a:t>
            </a:r>
          </a:p>
          <a:p>
            <a:pPr algn="l">
              <a:spcBef>
                <a:spcPct val="50000"/>
              </a:spcBef>
              <a:buFontTx/>
              <a:buNone/>
            </a:pPr>
            <a:r>
              <a:rPr lang="en-US" sz="1600" b="0" dirty="0">
                <a:latin typeface="Courier" charset="0"/>
              </a:rPr>
              <a:t>}</a:t>
            </a:r>
            <a:endParaRPr lang="en-AU" sz="1600" b="0" dirty="0">
              <a:latin typeface="Courier" charset="0"/>
            </a:endParaRPr>
          </a:p>
        </p:txBody>
      </p:sp>
      <p:sp>
        <p:nvSpPr>
          <p:cNvPr id="5" name="Rectangle 3"/>
          <p:cNvSpPr txBox="1">
            <a:spLocks noChangeArrowheads="1"/>
          </p:cNvSpPr>
          <p:nvPr/>
        </p:nvSpPr>
        <p:spPr>
          <a:xfrm>
            <a:off x="457200" y="4299857"/>
            <a:ext cx="8229600" cy="3396343"/>
          </a:xfrm>
          <a:prstGeom prst="rect">
            <a:avLst/>
          </a:prstGeom>
        </p:spPr>
        <p:txBody>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r>
              <a:rPr lang="en-US" dirty="0" smtClean="0">
                <a:latin typeface="Times New Roman" charset="0"/>
                <a:ea typeface="ＭＳ Ｐゴシック" charset="0"/>
                <a:cs typeface="ＭＳ Ｐゴシック" charset="0"/>
              </a:rPr>
              <a:t>If the arraylist </a:t>
            </a:r>
            <a:r>
              <a:rPr lang="en-US" i="1" dirty="0" smtClean="0">
                <a:latin typeface="Times New Roman" charset="0"/>
                <a:ea typeface="ＭＳ Ｐゴシック" charset="0"/>
                <a:cs typeface="ＭＳ Ｐゴシック" charset="0"/>
              </a:rPr>
              <a:t>does</a:t>
            </a:r>
            <a:r>
              <a:rPr lang="en-US" dirty="0" smtClean="0">
                <a:latin typeface="Times New Roman" charset="0"/>
                <a:ea typeface="ＭＳ Ｐゴシック" charset="0"/>
                <a:cs typeface="ＭＳ Ｐゴシック" charset="0"/>
              </a:rPr>
              <a:t> contain the desired value, the method returns the object as soon as it is found</a:t>
            </a:r>
          </a:p>
          <a:p>
            <a:r>
              <a:rPr lang="en-US" dirty="0" smtClean="0">
                <a:latin typeface="Times New Roman" charset="0"/>
                <a:ea typeface="ＭＳ Ｐゴシック" charset="0"/>
                <a:cs typeface="ＭＳ Ｐゴシック" charset="0"/>
              </a:rPr>
              <a:t>If the arraylist </a:t>
            </a:r>
            <a:r>
              <a:rPr lang="en-US" i="1" dirty="0" smtClean="0">
                <a:latin typeface="Times New Roman" charset="0"/>
                <a:ea typeface="ＭＳ Ｐゴシック" charset="0"/>
                <a:cs typeface="ＭＳ Ｐゴシック" charset="0"/>
              </a:rPr>
              <a:t>does not</a:t>
            </a:r>
            <a:r>
              <a:rPr lang="en-US" dirty="0" smtClean="0">
                <a:latin typeface="Times New Roman" charset="0"/>
                <a:ea typeface="ＭＳ Ｐゴシック" charset="0"/>
                <a:cs typeface="ＭＳ Ｐゴシック" charset="0"/>
              </a:rPr>
              <a:t> contain the desired value, the method returns </a:t>
            </a:r>
            <a:r>
              <a:rPr lang="en-US" dirty="0" smtClean="0">
                <a:latin typeface="Courier" charset="0"/>
                <a:ea typeface="ＭＳ Ｐゴシック" charset="0"/>
                <a:cs typeface="ＭＳ Ｐゴシック" charset="0"/>
              </a:rPr>
              <a:t>null</a:t>
            </a:r>
            <a:r>
              <a:rPr lang="en-US" dirty="0" smtClean="0">
                <a:latin typeface="Times New Roman" charset="0"/>
                <a:ea typeface="ＭＳ Ｐゴシック" charset="0"/>
                <a:cs typeface="ＭＳ Ｐゴシック" charset="0"/>
              </a:rPr>
              <a:t> after checking every element without success</a:t>
            </a:r>
          </a:p>
          <a:p>
            <a:r>
              <a:rPr lang="en-US" dirty="0" smtClean="0">
                <a:latin typeface="Times New Roman" charset="0"/>
                <a:ea typeface="ＭＳ Ｐゴシック" charset="0"/>
                <a:cs typeface="ＭＳ Ｐゴシック" charset="0"/>
              </a:rPr>
              <a:t>We have shown the general situation of finding an </a:t>
            </a:r>
            <a:r>
              <a:rPr lang="en-US" i="1" dirty="0" smtClean="0">
                <a:latin typeface="Times New Roman" charset="0"/>
                <a:ea typeface="ＭＳ Ｐゴシック" charset="0"/>
                <a:cs typeface="ＭＳ Ｐゴシック" charset="0"/>
              </a:rPr>
              <a:t>object</a:t>
            </a:r>
            <a:r>
              <a:rPr lang="en-US" dirty="0" smtClean="0">
                <a:latin typeface="Times New Roman" charset="0"/>
                <a:ea typeface="ＭＳ Ｐゴシック" charset="0"/>
                <a:cs typeface="ＭＳ Ｐゴシック" charset="0"/>
              </a:rPr>
              <a:t> in a collection of objects</a:t>
            </a:r>
            <a:endParaRPr lang="en-US" dirty="0">
              <a:latin typeface="Times New Roman" charset="0"/>
              <a:ea typeface="ＭＳ Ｐゴシック" charset="0"/>
              <a:cs typeface="ＭＳ Ｐゴシック" charset="0"/>
            </a:endParaRPr>
          </a:p>
        </p:txBody>
      </p:sp>
    </p:spTree>
    <p:extLst>
      <p:ext uri="{BB962C8B-B14F-4D97-AF65-F5344CB8AC3E}">
        <p14:creationId xmlns:p14="http://schemas.microsoft.com/office/powerpoint/2010/main" val="2433690628"/>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5e-design">
  <a:themeElements>
    <a:clrScheme name="objects-first-4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bjects-first-4e">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a-DK" sz="2400" b="0" i="0" u="none" strike="noStrike" cap="none" normalizeH="0" baseline="0">
            <a:ln>
              <a:noFill/>
            </a:ln>
            <a:solidFill>
              <a:srgbClr val="000000"/>
            </a:solidFill>
            <a:effectLst/>
            <a:latin typeface="Times"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a-DK" sz="2400" b="0" i="0" u="none" strike="noStrike" cap="none" normalizeH="0" baseline="0">
            <a:ln>
              <a:noFill/>
            </a:ln>
            <a:solidFill>
              <a:srgbClr val="000000"/>
            </a:solidFill>
            <a:effectLst/>
            <a:latin typeface="Times" charset="0"/>
            <a:ea typeface="ＭＳ Ｐゴシック" charset="0"/>
          </a:defRPr>
        </a:defPPr>
      </a:lstStyle>
    </a:lnDef>
  </a:objectDefaults>
  <a:extraClrSchemeLst>
    <a:extraClrScheme>
      <a:clrScheme name="objects-first-4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bjects-first-4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bjects-first-4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bjects-first-4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bjects-first-4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bjects-first-4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bjects-first-4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bjects-first-4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bjects-first-4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bjects-first-4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bjects-first-4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bjects-first-4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616</TotalTime>
  <Words>4502</Words>
  <Application>Microsoft Office PowerPoint</Application>
  <PresentationFormat>On-screen Show (4:3)</PresentationFormat>
  <Paragraphs>1449</Paragraphs>
  <Slides>67</Slides>
  <Notes>1</Notes>
  <HiddenSlides>0</HiddenSlides>
  <MMClips>0</MMClips>
  <ScaleCrop>false</ScaleCrop>
  <HeadingPairs>
    <vt:vector size="4" baseType="variant">
      <vt:variant>
        <vt:lpstr>Theme</vt:lpstr>
      </vt:variant>
      <vt:variant>
        <vt:i4>2</vt:i4>
      </vt:variant>
      <vt:variant>
        <vt:lpstr>Slide Titles</vt:lpstr>
      </vt:variant>
      <vt:variant>
        <vt:i4>67</vt:i4>
      </vt:variant>
    </vt:vector>
  </HeadingPairs>
  <TitlesOfParts>
    <vt:vector size="69" baseType="lpstr">
      <vt:lpstr>5e-design</vt:lpstr>
      <vt:lpstr>Clarity</vt:lpstr>
      <vt:lpstr>algorithms (SORTING)</vt:lpstr>
      <vt:lpstr>Listen to the sound of sorting</vt:lpstr>
      <vt:lpstr>Scope of this lecture</vt:lpstr>
      <vt:lpstr>Why study sorting algorithms?</vt:lpstr>
      <vt:lpstr>Why study sorting algorithms?</vt:lpstr>
      <vt:lpstr>Searching</vt:lpstr>
      <vt:lpstr>Our favourite student class</vt:lpstr>
      <vt:lpstr>A collection of students</vt:lpstr>
      <vt:lpstr>Linear search</vt:lpstr>
      <vt:lpstr>Performance of linear search</vt:lpstr>
      <vt:lpstr>Linear search is too slow</vt:lpstr>
      <vt:lpstr>Sorted collections</vt:lpstr>
      <vt:lpstr>Sorting</vt:lpstr>
      <vt:lpstr>The basic set up</vt:lpstr>
      <vt:lpstr>bubbleSort</vt:lpstr>
      <vt:lpstr>The first pass</vt:lpstr>
      <vt:lpstr>The second pass</vt:lpstr>
      <vt:lpstr>The third pass</vt:lpstr>
      <vt:lpstr>The fourth pass</vt:lpstr>
      <vt:lpstr>The last three passes</vt:lpstr>
      <vt:lpstr>Why does it work?</vt:lpstr>
      <vt:lpstr>Coding bubblesort</vt:lpstr>
      <vt:lpstr>Sorting students</vt:lpstr>
      <vt:lpstr>What order do we want?</vt:lpstr>
      <vt:lpstr>For alphabetical order</vt:lpstr>
      <vt:lpstr>Selection sort</vt:lpstr>
      <vt:lpstr>Coding selectionSort</vt:lpstr>
      <vt:lpstr>Insertion Sort (like sorting cards)</vt:lpstr>
      <vt:lpstr>Inserting a card</vt:lpstr>
      <vt:lpstr>Insertion sort</vt:lpstr>
      <vt:lpstr>Example</vt:lpstr>
      <vt:lpstr>Stage 2</vt:lpstr>
      <vt:lpstr>Stages 3 &amp; 4</vt:lpstr>
      <vt:lpstr>Stage 5</vt:lpstr>
      <vt:lpstr>Stage 6</vt:lpstr>
      <vt:lpstr>Final stage</vt:lpstr>
      <vt:lpstr>Code for insertionSort</vt:lpstr>
      <vt:lpstr>Code dissection</vt:lpstr>
      <vt:lpstr>Code dissection</vt:lpstr>
      <vt:lpstr>Code dissection</vt:lpstr>
      <vt:lpstr>Code dissection</vt:lpstr>
      <vt:lpstr>Code dissection</vt:lpstr>
      <vt:lpstr>Recursive sorting</vt:lpstr>
      <vt:lpstr>Quicksort</vt:lpstr>
      <vt:lpstr>Behaviour of quicksort</vt:lpstr>
      <vt:lpstr>Second level</vt:lpstr>
      <vt:lpstr>Code for quickSort</vt:lpstr>
      <vt:lpstr>Code for partition</vt:lpstr>
      <vt:lpstr>Behaviour of partition</vt:lpstr>
      <vt:lpstr>Mergesort</vt:lpstr>
      <vt:lpstr>Behaviour of mergesort</vt:lpstr>
      <vt:lpstr>Second level</vt:lpstr>
      <vt:lpstr>Code for mergeSort</vt:lpstr>
      <vt:lpstr>Code for merge</vt:lpstr>
      <vt:lpstr>And finally, something completely different…</vt:lpstr>
      <vt:lpstr>Counting sort in action</vt:lpstr>
      <vt:lpstr>Code for counting sort</vt:lpstr>
      <vt:lpstr>Performance of counting sort</vt:lpstr>
      <vt:lpstr>Efficiency experiment</vt:lpstr>
      <vt:lpstr>Performance Comparison</vt:lpstr>
      <vt:lpstr>Analysis</vt:lpstr>
      <vt:lpstr>A note on the accuracy of such tests</vt:lpstr>
      <vt:lpstr>(Finally) back to searching</vt:lpstr>
      <vt:lpstr>Recursive code for binary search</vt:lpstr>
      <vt:lpstr>Iterative code for binary search</vt:lpstr>
      <vt:lpstr>Binary vs. linear search </vt:lpstr>
      <vt:lpstr>Summary</vt:lpstr>
    </vt:vector>
  </TitlesOfParts>
  <Company>UWA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CSSE</dc:creator>
  <cp:lastModifiedBy>Lyndon</cp:lastModifiedBy>
  <cp:revision>183</cp:revision>
  <dcterms:created xsi:type="dcterms:W3CDTF">2012-03-16T07:48:08Z</dcterms:created>
  <dcterms:modified xsi:type="dcterms:W3CDTF">2018-05-23T23:18:13Z</dcterms:modified>
</cp:coreProperties>
</file>